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notesSlides/notesSlide23.xml" ContentType="application/vnd.openxmlformats-officedocument.presentationml.notesSlide+xml"/>
  <Override PartName="/ppt/charts/chart2.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327" r:id="rId2"/>
    <p:sldId id="257" r:id="rId3"/>
    <p:sldId id="258" r:id="rId4"/>
    <p:sldId id="259" r:id="rId5"/>
    <p:sldId id="263" r:id="rId6"/>
    <p:sldId id="260" r:id="rId7"/>
    <p:sldId id="338" r:id="rId8"/>
    <p:sldId id="339" r:id="rId9"/>
    <p:sldId id="348" r:id="rId10"/>
    <p:sldId id="261" r:id="rId11"/>
    <p:sldId id="262" r:id="rId12"/>
    <p:sldId id="342" r:id="rId13"/>
    <p:sldId id="340" r:id="rId14"/>
    <p:sldId id="341" r:id="rId15"/>
    <p:sldId id="344" r:id="rId16"/>
    <p:sldId id="345" r:id="rId17"/>
    <p:sldId id="264" r:id="rId18"/>
    <p:sldId id="265" r:id="rId19"/>
    <p:sldId id="266" r:id="rId20"/>
    <p:sldId id="267" r:id="rId21"/>
    <p:sldId id="312" r:id="rId22"/>
    <p:sldId id="269" r:id="rId23"/>
    <p:sldId id="346" r:id="rId24"/>
    <p:sldId id="347" r:id="rId25"/>
    <p:sldId id="270" r:id="rId26"/>
    <p:sldId id="271" r:id="rId27"/>
    <p:sldId id="322" r:id="rId28"/>
    <p:sldId id="268" r:id="rId29"/>
    <p:sldId id="282" r:id="rId30"/>
    <p:sldId id="280" r:id="rId31"/>
    <p:sldId id="281" r:id="rId32"/>
    <p:sldId id="313" r:id="rId33"/>
    <p:sldId id="314" r:id="rId34"/>
    <p:sldId id="315" r:id="rId35"/>
    <p:sldId id="316" r:id="rId36"/>
    <p:sldId id="317" r:id="rId37"/>
    <p:sldId id="318" r:id="rId38"/>
    <p:sldId id="319" r:id="rId39"/>
    <p:sldId id="321" r:id="rId40"/>
    <p:sldId id="320" r:id="rId41"/>
    <p:sldId id="311" r:id="rId42"/>
    <p:sldId id="329" r:id="rId43"/>
    <p:sldId id="326" r:id="rId4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autoAdjust="0"/>
    <p:restoredTop sz="94711" autoAdjust="0"/>
  </p:normalViewPr>
  <p:slideViewPr>
    <p:cSldViewPr>
      <p:cViewPr varScale="1">
        <p:scale>
          <a:sx n="103" d="100"/>
          <a:sy n="103" d="100"/>
        </p:scale>
        <p:origin x="234" y="108"/>
      </p:cViewPr>
      <p:guideLst>
        <p:guide orient="horz" pos="2160"/>
        <p:guide pos="2880"/>
      </p:guideLst>
    </p:cSldViewPr>
  </p:slideViewPr>
  <p:outlineViewPr>
    <p:cViewPr>
      <p:scale>
        <a:sx n="33" d="100"/>
        <a:sy n="33" d="100"/>
      </p:scale>
      <p:origin x="0" y="-3108"/>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52" d="100"/>
          <a:sy n="52" d="100"/>
        </p:scale>
        <p:origin x="-2844"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2"/>
    </mc:Choice>
    <mc:Fallback>
      <c:style val="42"/>
    </mc:Fallback>
  </mc:AlternateContent>
  <c:chart>
    <c:title>
      <c:tx>
        <c:rich>
          <a:bodyPr/>
          <a:lstStyle/>
          <a:p>
            <a:pPr algn="l">
              <a:defRPr sz="1801"/>
            </a:pPr>
            <a:r>
              <a:rPr lang="en-US" sz="1801" dirty="0">
                <a:solidFill>
                  <a:schemeClr val="tx1"/>
                </a:solidFill>
              </a:rPr>
              <a:t>The Relative Sizes of the Trilogy Texts</a:t>
            </a:r>
          </a:p>
        </c:rich>
      </c:tx>
      <c:layout>
        <c:manualLayout>
          <c:xMode val="edge"/>
          <c:yMode val="edge"/>
          <c:x val="8.1838651747478966E-2"/>
          <c:y val="3.3672575687397531E-2"/>
        </c:manualLayout>
      </c:layout>
      <c:overlay val="0"/>
      <c:spPr>
        <a:noFill/>
        <a:ln w="25414">
          <a:noFill/>
        </a:ln>
      </c:spPr>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Column2</c:v>
                </c:pt>
              </c:strCache>
            </c:strRef>
          </c:tx>
          <c:spPr>
            <a:gradFill rotWithShape="0">
              <a:gsLst>
                <a:gs pos="0">
                  <a:srgbClr val="9EC4D2"/>
                </a:gs>
                <a:gs pos="25000">
                  <a:srgbClr val="6B96A4"/>
                </a:gs>
                <a:gs pos="38000">
                  <a:srgbClr val="598493"/>
                </a:gs>
                <a:gs pos="55000">
                  <a:srgbClr val="4F7E8E"/>
                </a:gs>
                <a:gs pos="80000">
                  <a:srgbClr val="488193"/>
                </a:gs>
                <a:gs pos="88000">
                  <a:srgbClr val="488A9F"/>
                </a:gs>
                <a:gs pos="100000">
                  <a:srgbClr val="5DAAC2"/>
                </a:gs>
              </a:gsLst>
              <a:lin ang="5400000" scaled="1"/>
            </a:gradFill>
            <a:ln w="25414">
              <a:noFill/>
            </a:ln>
          </c:spPr>
          <c:explosion val="25"/>
          <c:dPt>
            <c:idx val="0"/>
            <c:bubble3D val="0"/>
            <c:spPr>
              <a:solidFill>
                <a:schemeClr val="accent3">
                  <a:lumMod val="50000"/>
                </a:schemeClr>
              </a:solidFill>
              <a:ln w="25414">
                <a:noFill/>
              </a:ln>
            </c:spPr>
          </c:dPt>
          <c:dPt>
            <c:idx val="1"/>
            <c:bubble3D val="0"/>
            <c:spPr>
              <a:solidFill>
                <a:schemeClr val="accent3">
                  <a:lumMod val="75000"/>
                </a:schemeClr>
              </a:solidFill>
              <a:ln w="25414">
                <a:noFill/>
              </a:ln>
            </c:spPr>
          </c:dPt>
          <c:dPt>
            <c:idx val="2"/>
            <c:bubble3D val="0"/>
            <c:spPr>
              <a:solidFill>
                <a:srgbClr val="C00000"/>
              </a:solidFill>
              <a:ln w="25414">
                <a:noFill/>
              </a:ln>
            </c:spPr>
          </c:dPt>
          <c:dLbls>
            <c:dLbl>
              <c:idx val="0"/>
              <c:layout>
                <c:manualLayout>
                  <c:x val="-0.19089353962333724"/>
                  <c:y val="-0.17598593624994704"/>
                </c:manualLayout>
              </c:layout>
              <c:dLblPos val="bestFit"/>
              <c:showLegendKey val="0"/>
              <c:showVal val="1"/>
              <c:showCatName val="1"/>
              <c:showSerName val="0"/>
              <c:showPercent val="0"/>
              <c:showBubbleSize val="0"/>
              <c:extLst>
                <c:ext xmlns:c15="http://schemas.microsoft.com/office/drawing/2012/chart" uri="{CE6537A1-D6FC-4f65-9D91-7224C49458BB}"/>
              </c:extLst>
            </c:dLbl>
            <c:dLbl>
              <c:idx val="1"/>
              <c:layout>
                <c:manualLayout>
                  <c:x val="0.15214808675231553"/>
                  <c:y val="-0.19543138658469955"/>
                </c:manualLayout>
              </c:layout>
              <c:dLblPos val="bestFit"/>
              <c:showLegendKey val="0"/>
              <c:showVal val="1"/>
              <c:showCatName val="1"/>
              <c:showSerName val="0"/>
              <c:showPercent val="0"/>
              <c:showBubbleSize val="0"/>
              <c:extLst>
                <c:ext xmlns:c15="http://schemas.microsoft.com/office/drawing/2012/chart" uri="{CE6537A1-D6FC-4f65-9D91-7224C49458BB}"/>
              </c:extLst>
            </c:dLbl>
            <c:dLbl>
              <c:idx val="2"/>
              <c:dLblPos val="bestFit"/>
              <c:showLegendKey val="0"/>
              <c:showVal val="1"/>
              <c:showCatName val="1"/>
              <c:showSerName val="0"/>
              <c:showPercent val="0"/>
              <c:showBubbleSize val="0"/>
              <c:extLst>
                <c:ext xmlns:c15="http://schemas.microsoft.com/office/drawing/2012/chart" uri="{CE6537A1-D6FC-4f65-9D91-7224C49458BB}"/>
              </c:extLst>
            </c:dLbl>
            <c:numFmt formatCode="0%" sourceLinked="0"/>
            <c:spPr>
              <a:noFill/>
              <a:ln w="25414">
                <a:noFill/>
              </a:ln>
            </c:spPr>
            <c:txPr>
              <a:bodyPr rot="0" vert="horz" anchor="ctr" anchorCtr="1"/>
              <a:lstStyle/>
              <a:p>
                <a:pPr>
                  <a:defRPr sz="1401" b="1" baseline="0"/>
                </a:pPr>
                <a:endParaRPr lang="en-US"/>
              </a:p>
            </c:txPr>
            <c:dLblPos val="ctr"/>
            <c:showLegendKey val="0"/>
            <c:showVal val="1"/>
            <c:showCatName val="1"/>
            <c:showSerName val="0"/>
            <c:showPercent val="0"/>
            <c:showBubbleSize val="0"/>
            <c:showLeaderLines val="0"/>
            <c:extLst>
              <c:ext xmlns:c15="http://schemas.microsoft.com/office/drawing/2012/chart" uri="{CE6537A1-D6FC-4f65-9D91-7224C49458BB}"/>
            </c:extLst>
          </c:dLbls>
          <c:cat>
            <c:strRef>
              <c:f>Sheet1!$A$2:$A$4</c:f>
              <c:strCache>
                <c:ptCount val="3"/>
                <c:pt idx="0">
                  <c:v>Hadith / Traditions / Sunna</c:v>
                </c:pt>
                <c:pt idx="1">
                  <c:v>Koran</c:v>
                </c:pt>
                <c:pt idx="2">
                  <c:v>Sira / Biography / Sunna</c:v>
                </c:pt>
              </c:strCache>
            </c:strRef>
          </c:cat>
          <c:val>
            <c:numRef>
              <c:f>Sheet1!$B$2:$B$4</c:f>
              <c:numCache>
                <c:formatCode>0%</c:formatCode>
                <c:ptCount val="3"/>
                <c:pt idx="0">
                  <c:v>0.60000000000000064</c:v>
                </c:pt>
                <c:pt idx="1">
                  <c:v>0.14000000000000001</c:v>
                </c:pt>
                <c:pt idx="2">
                  <c:v>0.26</c:v>
                </c:pt>
              </c:numCache>
            </c:numRef>
          </c:val>
        </c:ser>
        <c:dLbls>
          <c:showLegendKey val="0"/>
          <c:showVal val="0"/>
          <c:showCatName val="0"/>
          <c:showSerName val="0"/>
          <c:showPercent val="0"/>
          <c:showBubbleSize val="0"/>
          <c:showLeaderLines val="0"/>
        </c:dLbls>
      </c:pie3DChart>
      <c:spPr>
        <a:noFill/>
        <a:ln w="25414">
          <a:noFill/>
        </a:ln>
      </c:spPr>
    </c:plotArea>
    <c:plotVisOnly val="1"/>
    <c:dispBlanksAs val="zero"/>
    <c:showDLblsOverMax val="0"/>
  </c:chart>
  <c:spPr>
    <a:noFill/>
    <a:ln>
      <a:noFill/>
    </a:ln>
  </c:spPr>
  <c:txPr>
    <a:bodyPr/>
    <a:lstStyle/>
    <a:p>
      <a:pPr>
        <a:defRPr sz="1802"/>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20239057239057237"/>
          <c:y val="3.7037037037037056E-2"/>
          <c:w val="0.74523993212970008"/>
          <c:h val="0.8429782735491449"/>
        </c:manualLayout>
      </c:layout>
      <c:barChart>
        <c:barDir val="bar"/>
        <c:grouping val="stacked"/>
        <c:varyColors val="0"/>
        <c:ser>
          <c:idx val="0"/>
          <c:order val="0"/>
          <c:tx>
            <c:strRef>
              <c:f>Sheet1!$B$1</c:f>
              <c:strCache>
                <c:ptCount val="1"/>
                <c:pt idx="0">
                  <c:v>Series 1</c:v>
                </c:pt>
              </c:strCache>
            </c:strRef>
          </c:tx>
          <c:spPr>
            <a:solidFill>
              <a:schemeClr val="tx1">
                <a:lumMod val="95000"/>
                <a:lumOff val="5000"/>
              </a:schemeClr>
            </a:solidFill>
            <a:ln w="25390">
              <a:noFill/>
            </a:ln>
            <a:scene3d>
              <a:camera prst="orthographicFront"/>
              <a:lightRig rig="threePt" dir="t"/>
            </a:scene3d>
            <a:sp3d prstMaterial="matte">
              <a:bevelT w="63500" h="63500" prst="artDeco"/>
              <a:contourClr>
                <a:srgbClr val="000000"/>
              </a:contourClr>
            </a:sp3d>
          </c:spPr>
          <c:invertIfNegative val="0"/>
          <c:dLbls>
            <c:numFmt formatCode="0%" sourceLinked="0"/>
            <c:spPr>
              <a:noFill/>
              <a:ln w="25390">
                <a:noFill/>
              </a:ln>
            </c:spPr>
            <c:txPr>
              <a:bodyPr/>
              <a:lstStyle/>
              <a:p>
                <a:pPr algn="ctr" rtl="0">
                  <a:defRPr sz="1799" b="0" i="0" u="none" strike="noStrike" baseline="0">
                    <a:solidFill>
                      <a:srgbClr val="FFFFFF"/>
                    </a:solidFill>
                    <a:latin typeface="Arial"/>
                    <a:ea typeface="Arial"/>
                    <a:cs typeface="Aria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Triology Total</c:v>
                </c:pt>
                <c:pt idx="1">
                  <c:v>Hadith</c:v>
                </c:pt>
                <c:pt idx="2">
                  <c:v>Sira</c:v>
                </c:pt>
                <c:pt idx="3">
                  <c:v>Quran</c:v>
                </c:pt>
              </c:strCache>
            </c:strRef>
          </c:cat>
          <c:val>
            <c:numRef>
              <c:f>Sheet1!$B$2:$B$5</c:f>
              <c:numCache>
                <c:formatCode>General</c:formatCode>
                <c:ptCount val="4"/>
                <c:pt idx="0" formatCode="0%">
                  <c:v>0.60000000000000064</c:v>
                </c:pt>
              </c:numCache>
            </c:numRef>
          </c:val>
        </c:ser>
        <c:ser>
          <c:idx val="1"/>
          <c:order val="1"/>
          <c:tx>
            <c:strRef>
              <c:f>Sheet1!$C$1</c:f>
              <c:strCache>
                <c:ptCount val="1"/>
                <c:pt idx="0">
                  <c:v>Series 2</c:v>
                </c:pt>
              </c:strCache>
            </c:strRef>
          </c:tx>
          <c:spPr>
            <a:solidFill>
              <a:schemeClr val="accent3">
                <a:lumMod val="50000"/>
              </a:schemeClr>
            </a:solidFill>
            <a:ln w="25390">
              <a:noFill/>
            </a:ln>
            <a:scene3d>
              <a:camera prst="orthographicFront"/>
              <a:lightRig rig="threePt" dir="t"/>
            </a:scene3d>
            <a:sp3d prstMaterial="matte">
              <a:bevelT w="63500" h="63500" prst="artDeco"/>
              <a:contourClr>
                <a:srgbClr val="000000"/>
              </a:contourClr>
            </a:sp3d>
          </c:spPr>
          <c:invertIfNegative val="0"/>
          <c:dLbls>
            <c:spPr>
              <a:noFill/>
              <a:ln w="25390">
                <a:noFill/>
              </a:ln>
            </c:spPr>
            <c:txPr>
              <a:bodyPr/>
              <a:lstStyle/>
              <a:p>
                <a:pPr algn="ctr" rtl="0">
                  <a:defRPr sz="1799" b="0" i="0" u="none" strike="noStrike" baseline="0">
                    <a:solidFill>
                      <a:srgbClr val="FFFFFF"/>
                    </a:solidFill>
                    <a:latin typeface="Arial"/>
                    <a:ea typeface="Arial"/>
                    <a:cs typeface="Aria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Triology Total</c:v>
                </c:pt>
                <c:pt idx="1">
                  <c:v>Hadith</c:v>
                </c:pt>
                <c:pt idx="2">
                  <c:v>Sira</c:v>
                </c:pt>
                <c:pt idx="3">
                  <c:v>Quran</c:v>
                </c:pt>
              </c:strCache>
            </c:strRef>
          </c:cat>
          <c:val>
            <c:numRef>
              <c:f>Sheet1!$C$2:$C$5</c:f>
              <c:numCache>
                <c:formatCode>0%</c:formatCode>
                <c:ptCount val="4"/>
                <c:pt idx="1">
                  <c:v>0.37000000000000038</c:v>
                </c:pt>
              </c:numCache>
            </c:numRef>
          </c:val>
        </c:ser>
        <c:ser>
          <c:idx val="2"/>
          <c:order val="2"/>
          <c:tx>
            <c:strRef>
              <c:f>Sheet1!$D$1</c:f>
              <c:strCache>
                <c:ptCount val="1"/>
                <c:pt idx="0">
                  <c:v>Series 3</c:v>
                </c:pt>
              </c:strCache>
            </c:strRef>
          </c:tx>
          <c:spPr>
            <a:solidFill>
              <a:srgbClr val="C00000"/>
            </a:solidFill>
            <a:ln w="25390">
              <a:noFill/>
            </a:ln>
            <a:scene3d>
              <a:camera prst="orthographicFront"/>
              <a:lightRig rig="threePt" dir="t"/>
            </a:scene3d>
            <a:sp3d prstMaterial="matte">
              <a:bevelT w="63500" h="63500" prst="artDeco"/>
              <a:contourClr>
                <a:srgbClr val="000000"/>
              </a:contourClr>
            </a:sp3d>
          </c:spPr>
          <c:invertIfNegative val="0"/>
          <c:dLbls>
            <c:spPr>
              <a:noFill/>
              <a:ln w="25390">
                <a:noFill/>
              </a:ln>
            </c:spPr>
            <c:txPr>
              <a:bodyPr/>
              <a:lstStyle/>
              <a:p>
                <a:pPr algn="ctr" rtl="0">
                  <a:defRPr sz="1799" b="0" i="0" u="none" strike="noStrike" baseline="0">
                    <a:solidFill>
                      <a:srgbClr val="FFFFFF"/>
                    </a:solidFill>
                    <a:latin typeface="Arial"/>
                    <a:ea typeface="Arial"/>
                    <a:cs typeface="Aria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Triology Total</c:v>
                </c:pt>
                <c:pt idx="1">
                  <c:v>Hadith</c:v>
                </c:pt>
                <c:pt idx="2">
                  <c:v>Sira</c:v>
                </c:pt>
                <c:pt idx="3">
                  <c:v>Quran</c:v>
                </c:pt>
              </c:strCache>
            </c:strRef>
          </c:cat>
          <c:val>
            <c:numRef>
              <c:f>Sheet1!$D$2:$D$5</c:f>
              <c:numCache>
                <c:formatCode>General</c:formatCode>
                <c:ptCount val="4"/>
                <c:pt idx="2" formatCode="0%">
                  <c:v>0.81</c:v>
                </c:pt>
              </c:numCache>
            </c:numRef>
          </c:val>
        </c:ser>
        <c:ser>
          <c:idx val="3"/>
          <c:order val="3"/>
          <c:tx>
            <c:strRef>
              <c:f>Sheet1!$E$1</c:f>
              <c:strCache>
                <c:ptCount val="1"/>
                <c:pt idx="0">
                  <c:v>Series 4</c:v>
                </c:pt>
              </c:strCache>
            </c:strRef>
          </c:tx>
          <c:spPr>
            <a:solidFill>
              <a:schemeClr val="accent3">
                <a:lumMod val="75000"/>
              </a:schemeClr>
            </a:solidFill>
            <a:ln w="25390">
              <a:noFill/>
            </a:ln>
            <a:scene3d>
              <a:camera prst="orthographicFront"/>
              <a:lightRig rig="threePt" dir="t"/>
            </a:scene3d>
            <a:sp3d prstMaterial="matte">
              <a:bevelT w="63500" h="63500" prst="artDeco"/>
              <a:contourClr>
                <a:srgbClr val="000000"/>
              </a:contourClr>
            </a:sp3d>
          </c:spPr>
          <c:invertIfNegative val="0"/>
          <c:dLbls>
            <c:spPr>
              <a:noFill/>
              <a:ln w="25390">
                <a:noFill/>
              </a:ln>
            </c:spPr>
            <c:txPr>
              <a:bodyPr/>
              <a:lstStyle/>
              <a:p>
                <a:pPr algn="ctr" rtl="0">
                  <a:defRPr sz="1799" b="0" i="0" u="none" strike="noStrike" baseline="0">
                    <a:solidFill>
                      <a:srgbClr val="FFFFFF"/>
                    </a:solidFill>
                    <a:latin typeface="Arial"/>
                    <a:ea typeface="Arial"/>
                    <a:cs typeface="Aria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Triology Total</c:v>
                </c:pt>
                <c:pt idx="1">
                  <c:v>Hadith</c:v>
                </c:pt>
                <c:pt idx="2">
                  <c:v>Sira</c:v>
                </c:pt>
                <c:pt idx="3">
                  <c:v>Quran</c:v>
                </c:pt>
              </c:strCache>
            </c:strRef>
          </c:cat>
          <c:val>
            <c:numRef>
              <c:f>Sheet1!$E$2:$E$5</c:f>
              <c:numCache>
                <c:formatCode>General</c:formatCode>
                <c:ptCount val="4"/>
                <c:pt idx="3" formatCode="0%">
                  <c:v>0.64000000000000268</c:v>
                </c:pt>
              </c:numCache>
            </c:numRef>
          </c:val>
        </c:ser>
        <c:dLbls>
          <c:showLegendKey val="0"/>
          <c:showVal val="0"/>
          <c:showCatName val="0"/>
          <c:showSerName val="0"/>
          <c:showPercent val="0"/>
          <c:showBubbleSize val="0"/>
        </c:dLbls>
        <c:gapWidth val="150"/>
        <c:overlap val="100"/>
        <c:axId val="146449128"/>
        <c:axId val="146448736"/>
      </c:barChart>
      <c:catAx>
        <c:axId val="146449128"/>
        <c:scaling>
          <c:orientation val="minMax"/>
        </c:scaling>
        <c:delete val="0"/>
        <c:axPos val="l"/>
        <c:numFmt formatCode="General" sourceLinked="1"/>
        <c:majorTickMark val="out"/>
        <c:minorTickMark val="none"/>
        <c:tickLblPos val="nextTo"/>
        <c:spPr>
          <a:ln w="3174">
            <a:solidFill>
              <a:srgbClr val="C0C0C0"/>
            </a:solidFill>
            <a:prstDash val="solid"/>
          </a:ln>
        </c:spPr>
        <c:crossAx val="146448736"/>
        <c:crosses val="autoZero"/>
        <c:auto val="1"/>
        <c:lblAlgn val="ctr"/>
        <c:lblOffset val="100"/>
        <c:noMultiLvlLbl val="0"/>
      </c:catAx>
      <c:valAx>
        <c:axId val="146448736"/>
        <c:scaling>
          <c:orientation val="minMax"/>
        </c:scaling>
        <c:delete val="0"/>
        <c:axPos val="b"/>
        <c:majorGridlines>
          <c:spPr>
            <a:ln w="3174">
              <a:solidFill>
                <a:srgbClr val="C0C0C0"/>
              </a:solidFill>
              <a:prstDash val="solid"/>
            </a:ln>
          </c:spPr>
        </c:majorGridlines>
        <c:numFmt formatCode="0%" sourceLinked="1"/>
        <c:majorTickMark val="out"/>
        <c:minorTickMark val="none"/>
        <c:tickLblPos val="nextTo"/>
        <c:spPr>
          <a:ln w="3174">
            <a:solidFill>
              <a:srgbClr val="C0C0C0"/>
            </a:solidFill>
            <a:prstDash val="solid"/>
          </a:ln>
        </c:spPr>
        <c:crossAx val="146449128"/>
        <c:crosses val="autoZero"/>
        <c:crossBetween val="between"/>
      </c:valAx>
      <c:spPr>
        <a:noFill/>
        <a:ln w="25390">
          <a:noFill/>
        </a:ln>
      </c:spPr>
    </c:plotArea>
    <c:plotVisOnly val="1"/>
    <c:dispBlanksAs val="gap"/>
    <c:showDLblsOverMax val="0"/>
  </c:chart>
  <c:spPr>
    <a:noFill/>
    <a:ln>
      <a:noFill/>
    </a:ln>
  </c:spPr>
  <c:txPr>
    <a:bodyPr/>
    <a:lstStyle/>
    <a:p>
      <a:pPr>
        <a:defRPr sz="1799"/>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D17B564-123D-4E1F-A36B-753A8BD5B116}" type="datetimeFigureOut">
              <a:rPr lang="en-US"/>
              <a:pPr>
                <a:defRPr/>
              </a:pPr>
              <a:t>10/25/2013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8E4CA28-759E-4308-B613-B43C64F456A8}" type="slidenum">
              <a:rPr lang="en-US"/>
              <a:pPr>
                <a:defRPr/>
              </a:pPr>
              <a:t>‹#›</a:t>
            </a:fld>
            <a:endParaRPr lang="en-US"/>
          </a:p>
        </p:txBody>
      </p:sp>
    </p:spTree>
    <p:extLst>
      <p:ext uri="{BB962C8B-B14F-4D97-AF65-F5344CB8AC3E}">
        <p14:creationId xmlns:p14="http://schemas.microsoft.com/office/powerpoint/2010/main" val="20366589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www.memritv.org/Transcript.asp?P1=1052"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8E4CA28-759E-4308-B613-B43C64F456A8}" type="slidenum">
              <a:rPr lang="en-US" smtClean="0"/>
              <a:pPr>
                <a:defRPr/>
              </a:pPr>
              <a:t>1</a:t>
            </a:fld>
            <a:endParaRPr lang="en-US"/>
          </a:p>
        </p:txBody>
      </p:sp>
    </p:spTree>
    <p:extLst>
      <p:ext uri="{BB962C8B-B14F-4D97-AF65-F5344CB8AC3E}">
        <p14:creationId xmlns:p14="http://schemas.microsoft.com/office/powerpoint/2010/main" val="2168381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xfrm>
            <a:off x="152400" y="4343400"/>
            <a:ext cx="6553200" cy="4800600"/>
          </a:xfrm>
        </p:spPr>
        <p:txBody>
          <a:bodyPr wrap="square" numCol="1" anchor="t" anchorCtr="0" compatLnSpc="1">
            <a:prstTxWarp prst="textNoShape">
              <a:avLst/>
            </a:prstTxWarp>
            <a:normAutofit fontScale="92500" lnSpcReduction="20000"/>
          </a:bodyPr>
          <a:lstStyle/>
          <a:p>
            <a:pPr eaLnBrk="1" fontAlgn="auto" hangingPunct="1">
              <a:spcBef>
                <a:spcPct val="0"/>
              </a:spcBef>
              <a:spcAft>
                <a:spcPts val="0"/>
              </a:spcAft>
              <a:defRPr/>
            </a:pPr>
            <a:r>
              <a:rPr lang="en-US" sz="1800" dirty="0" smtClean="0"/>
              <a:t>I will repeat these key concepts often mainly as a means to replace myth with a factual frame of reference.  We must know our enemies and understand their foundational principles because they determine their agenda and objectives.</a:t>
            </a:r>
          </a:p>
          <a:p>
            <a:pPr eaLnBrk="1" fontAlgn="auto" hangingPunct="1">
              <a:spcBef>
                <a:spcPct val="0"/>
              </a:spcBef>
              <a:spcAft>
                <a:spcPts val="0"/>
              </a:spcAft>
              <a:defRPr/>
            </a:pPr>
            <a:endParaRPr lang="en-US" sz="1800" dirty="0" smtClean="0"/>
          </a:p>
          <a:p>
            <a:pPr eaLnBrk="1" fontAlgn="auto" hangingPunct="1">
              <a:spcBef>
                <a:spcPct val="0"/>
              </a:spcBef>
              <a:spcAft>
                <a:spcPts val="0"/>
              </a:spcAft>
              <a:defRPr/>
            </a:pPr>
            <a:r>
              <a:rPr lang="en-US" sz="1800" dirty="0" smtClean="0"/>
              <a:t>We need to understand that Islamic Law provides very specific instructions for a Muslim in terms of how he/she must deceive a non-Muslim..</a:t>
            </a:r>
          </a:p>
          <a:p>
            <a:pPr eaLnBrk="1" fontAlgn="auto" hangingPunct="1">
              <a:spcBef>
                <a:spcPct val="0"/>
              </a:spcBef>
              <a:spcAft>
                <a:spcPts val="0"/>
              </a:spcAft>
              <a:defRPr/>
            </a:pPr>
            <a:endParaRPr lang="en-US" sz="1800" dirty="0" smtClean="0"/>
          </a:p>
          <a:p>
            <a:pPr eaLnBrk="1" fontAlgn="auto" hangingPunct="1">
              <a:spcBef>
                <a:spcPct val="0"/>
              </a:spcBef>
              <a:spcAft>
                <a:spcPts val="0"/>
              </a:spcAft>
              <a:defRPr/>
            </a:pPr>
            <a:r>
              <a:rPr lang="en-US" sz="1800" dirty="0" smtClean="0"/>
              <a:t>We need to believe that the rules of conversation we as Christians adhere to are not the same as the rules prescribed for a Muslim.</a:t>
            </a:r>
          </a:p>
          <a:p>
            <a:pPr eaLnBrk="1" fontAlgn="auto" hangingPunct="1">
              <a:spcBef>
                <a:spcPct val="0"/>
              </a:spcBef>
              <a:spcAft>
                <a:spcPts val="0"/>
              </a:spcAft>
              <a:defRPr/>
            </a:pPr>
            <a:endParaRPr lang="en-US" sz="1800" dirty="0" smtClean="0"/>
          </a:p>
          <a:p>
            <a:pPr eaLnBrk="1" fontAlgn="auto" hangingPunct="1">
              <a:spcBef>
                <a:spcPct val="0"/>
              </a:spcBef>
              <a:spcAft>
                <a:spcPts val="0"/>
              </a:spcAft>
              <a:defRPr/>
            </a:pPr>
            <a:r>
              <a:rPr lang="en-US" sz="1800" b="1" dirty="0" smtClean="0"/>
              <a:t>Dualism: </a:t>
            </a:r>
            <a:r>
              <a:rPr lang="en-US" sz="1800" dirty="0" smtClean="0"/>
              <a:t> All of Western logic is based upon the law of contradiction--if two things contradict, then at least one of them is false. But Islamic logic is dualistic; two things can contradict each other and both are true.  More later on this issue.</a:t>
            </a:r>
          </a:p>
          <a:p>
            <a:pPr eaLnBrk="1" fontAlgn="auto" hangingPunct="1">
              <a:spcBef>
                <a:spcPct val="0"/>
              </a:spcBef>
              <a:spcAft>
                <a:spcPts val="0"/>
              </a:spcAft>
              <a:defRPr/>
            </a:pPr>
            <a:endParaRPr lang="en-US" sz="1800" dirty="0" smtClean="0"/>
          </a:p>
          <a:p>
            <a:pPr eaLnBrk="1" fontAlgn="auto" hangingPunct="1">
              <a:spcBef>
                <a:spcPct val="0"/>
              </a:spcBef>
              <a:spcAft>
                <a:spcPts val="0"/>
              </a:spcAft>
              <a:defRPr/>
            </a:pPr>
            <a:r>
              <a:rPr lang="en-US" sz="1800" b="1" dirty="0" smtClean="0"/>
              <a:t>Dialogue:  </a:t>
            </a:r>
            <a:r>
              <a:rPr lang="en-US" sz="1800" dirty="0" smtClean="0"/>
              <a:t>Let me share a perspective that I learned from David </a:t>
            </a:r>
            <a:r>
              <a:rPr lang="en-US" sz="1800" dirty="0" err="1" smtClean="0"/>
              <a:t>Hosaflook</a:t>
            </a:r>
            <a:r>
              <a:rPr lang="en-US" sz="1800" dirty="0" smtClean="0"/>
              <a:t>.  Always reason from the Scriptures, let the Scriptures speak for themselves and continually come back to the phrase “Let me tell you about my Jesus.”  There is no wisdom in debate or dialogue when talking to a </a:t>
            </a:r>
            <a:r>
              <a:rPr lang="en-US" sz="1800" dirty="0" err="1" smtClean="0"/>
              <a:t>Muslm</a:t>
            </a:r>
            <a:r>
              <a:rPr lang="en-US" sz="1800" dirty="0" smtClean="0"/>
              <a:t>.  </a:t>
            </a:r>
            <a:endParaRPr lang="en-US" sz="1800" b="1" dirty="0" smtClean="0"/>
          </a:p>
          <a:p>
            <a:pPr eaLnBrk="1" fontAlgn="auto" hangingPunct="1">
              <a:spcBef>
                <a:spcPct val="0"/>
              </a:spcBef>
              <a:spcAft>
                <a:spcPts val="0"/>
              </a:spcAft>
              <a:defRPr/>
            </a:pPr>
            <a:endParaRPr lang="en-US" sz="2000" dirty="0" smtClean="0"/>
          </a:p>
          <a:p>
            <a:pPr eaLnBrk="1" fontAlgn="auto" hangingPunct="1">
              <a:spcBef>
                <a:spcPct val="0"/>
              </a:spcBef>
              <a:spcAft>
                <a:spcPts val="0"/>
              </a:spcAft>
              <a:defRPr/>
            </a:pPr>
            <a:endParaRPr lang="en-US" sz="2000" dirty="0" smtClean="0"/>
          </a:p>
          <a:p>
            <a:pPr eaLnBrk="1" fontAlgn="auto" hangingPunct="1">
              <a:spcBef>
                <a:spcPct val="0"/>
              </a:spcBef>
              <a:spcAft>
                <a:spcPts val="0"/>
              </a:spcAft>
              <a:defRPr/>
            </a:pPr>
            <a:endParaRPr lang="en-US" sz="2000" dirty="0" smtClean="0"/>
          </a:p>
          <a:p>
            <a:pPr eaLnBrk="1" fontAlgn="auto" hangingPunct="1">
              <a:spcBef>
                <a:spcPct val="0"/>
              </a:spcBef>
              <a:spcAft>
                <a:spcPts val="0"/>
              </a:spcAft>
              <a:defRPr/>
            </a:pPr>
            <a:endParaRPr lang="en-US" sz="2000" dirty="0" smtClean="0"/>
          </a:p>
        </p:txBody>
      </p:sp>
      <p:sp>
        <p:nvSpPr>
          <p:cNvPr id="747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34EA24E-2B14-4ECB-9202-EFCFCFBF5849}" type="slidenum">
              <a:rPr lang="en-US" smtClean="0">
                <a:solidFill>
                  <a:srgbClr val="000000"/>
                </a:solidFill>
              </a:rPr>
              <a:pPr fontAlgn="base">
                <a:spcBef>
                  <a:spcPct val="0"/>
                </a:spcBef>
                <a:spcAft>
                  <a:spcPct val="0"/>
                </a:spcAft>
                <a:defRPr/>
              </a:pPr>
              <a:t>11</a:t>
            </a:fld>
            <a:endParaRPr lang="en-US" smtClean="0">
              <a:solidFill>
                <a:srgbClr val="000000"/>
              </a:solidFill>
            </a:endParaRPr>
          </a:p>
        </p:txBody>
      </p:sp>
    </p:spTree>
    <p:extLst>
      <p:ext uri="{BB962C8B-B14F-4D97-AF65-F5344CB8AC3E}">
        <p14:creationId xmlns:p14="http://schemas.microsoft.com/office/powerpoint/2010/main" val="1028697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2000" smtClean="0"/>
              <a:t>Why is this so?  Allah divides all of humanity into 2 groups – believers (all Muslims) and kafirs.  For Muslims, based on the example of life of Muhammad, there are 2 sets of rules.  One set for how Muslims are to treat other Muslims and one set for how Muslims are to treat non-Muslims.</a:t>
            </a:r>
          </a:p>
          <a:p>
            <a:endParaRPr lang="en-US" sz="2000" smtClean="0"/>
          </a:p>
          <a:p>
            <a:r>
              <a:rPr lang="en-US" sz="2000" smtClean="0"/>
              <a:t>For example, Muslim charities may only distribute to or aid other Muslims.</a:t>
            </a:r>
          </a:p>
          <a:p>
            <a:endParaRPr lang="en-US" sz="2000" smtClean="0"/>
          </a:p>
          <a:p>
            <a:r>
              <a:rPr lang="en-US" sz="2000" smtClean="0"/>
              <a:t>This is because there are 2 Muhammads.  The Meccan and the Medinan Muhammad.  </a:t>
            </a:r>
          </a:p>
        </p:txBody>
      </p:sp>
      <p:sp>
        <p:nvSpPr>
          <p:cNvPr id="4" name="Slide Number Placeholder 3"/>
          <p:cNvSpPr>
            <a:spLocks noGrp="1"/>
          </p:cNvSpPr>
          <p:nvPr>
            <p:ph type="sldNum" sz="quarter" idx="5"/>
          </p:nvPr>
        </p:nvSpPr>
        <p:spPr/>
        <p:txBody>
          <a:bodyPr/>
          <a:lstStyle/>
          <a:p>
            <a:pPr>
              <a:defRPr/>
            </a:pPr>
            <a:fld id="{579E4081-4359-4D4D-A34F-0AF6C2B95168}" type="slidenum">
              <a:rPr lang="en-US">
                <a:solidFill>
                  <a:prstClr val="black"/>
                </a:solidFill>
              </a:rPr>
              <a:pPr>
                <a:defRPr/>
              </a:pPr>
              <a:t>12</a:t>
            </a:fld>
            <a:endParaRPr lang="en-US">
              <a:solidFill>
                <a:prstClr val="black"/>
              </a:solidFill>
            </a:endParaRPr>
          </a:p>
        </p:txBody>
      </p:sp>
    </p:spTree>
    <p:extLst>
      <p:ext uri="{BB962C8B-B14F-4D97-AF65-F5344CB8AC3E}">
        <p14:creationId xmlns:p14="http://schemas.microsoft.com/office/powerpoint/2010/main" val="14346472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C3449C6-0F4A-4813-AC21-7FF8E9D8612B}" type="slidenum">
              <a:rPr lang="en-US" smtClean="0"/>
              <a:pPr fontAlgn="base">
                <a:spcBef>
                  <a:spcPct val="0"/>
                </a:spcBef>
                <a:spcAft>
                  <a:spcPct val="0"/>
                </a:spcAft>
                <a:defRPr/>
              </a:pPr>
              <a:t>13</a:t>
            </a:fld>
            <a:endParaRPr lang="en-US" smtClean="0"/>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2000" smtClean="0"/>
              <a:t>Yes if you are a Muslim who is faithfully adhering to the tenets of Islam or obeying the Sharia.</a:t>
            </a:r>
          </a:p>
          <a:p>
            <a:pPr eaLnBrk="1" hangingPunct="1">
              <a:spcBef>
                <a:spcPct val="0"/>
              </a:spcBef>
            </a:pPr>
            <a:endParaRPr lang="en-US" sz="2000" smtClean="0"/>
          </a:p>
          <a:p>
            <a:pPr eaLnBrk="1" hangingPunct="1">
              <a:spcBef>
                <a:spcPct val="0"/>
              </a:spcBef>
            </a:pPr>
            <a:r>
              <a:rPr lang="en-US" sz="2000" smtClean="0"/>
              <a:t>No if you are a hypocrite, apostate or infidel</a:t>
            </a:r>
          </a:p>
        </p:txBody>
      </p:sp>
    </p:spTree>
    <p:extLst>
      <p:ext uri="{BB962C8B-B14F-4D97-AF65-F5344CB8AC3E}">
        <p14:creationId xmlns:p14="http://schemas.microsoft.com/office/powerpoint/2010/main" val="28455153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661CCDAD-28B8-4074-AF58-A3E69DF6C18A}" type="slidenum">
              <a:rPr lang="en-US" smtClean="0"/>
              <a:pPr/>
              <a:t>14</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685800" y="4191000"/>
            <a:ext cx="5486400" cy="4038600"/>
          </a:xfrm>
          <a:noFill/>
          <a:ln/>
        </p:spPr>
        <p:txBody>
          <a:bodyPr>
            <a:normAutofit/>
          </a:bodyPr>
          <a:lstStyle/>
          <a:p>
            <a:pPr eaLnBrk="1" hangingPunct="1"/>
            <a:r>
              <a:rPr lang="en-US" sz="2000" dirty="0" smtClean="0"/>
              <a:t>Yes in the sense that all three religions look back to Abraham as the father of the religion.  However, while they all hearken back to Abraham, that is the extent of the connection.</a:t>
            </a:r>
          </a:p>
          <a:p>
            <a:pPr eaLnBrk="1" hangingPunct="1"/>
            <a:endParaRPr lang="en-US" sz="2000" dirty="0" smtClean="0"/>
          </a:p>
          <a:p>
            <a:pPr eaLnBrk="1" hangingPunct="1"/>
            <a:r>
              <a:rPr lang="en-US" sz="2000" dirty="0" smtClean="0"/>
              <a:t>Judaism and Christianity relate back to Abraham through Isaac and Islam through Ishmael.</a:t>
            </a:r>
          </a:p>
          <a:p>
            <a:pPr eaLnBrk="1" hangingPunct="1"/>
            <a:endParaRPr lang="en-US" sz="2000" dirty="0" smtClean="0"/>
          </a:p>
          <a:p>
            <a:pPr eaLnBrk="1" hangingPunct="1"/>
            <a:r>
              <a:rPr lang="en-US" sz="2000" dirty="0" smtClean="0"/>
              <a:t>Fundamentally, aside from the common use of names, there is no similarity between Islam and Christianity.</a:t>
            </a:r>
          </a:p>
          <a:p>
            <a:pPr eaLnBrk="1" hangingPunct="1"/>
            <a:endParaRPr lang="en-US" sz="2000" dirty="0" smtClean="0"/>
          </a:p>
          <a:p>
            <a:pPr eaLnBrk="1" hangingPunct="1"/>
            <a:endParaRPr lang="en-US" sz="2000" dirty="0" smtClean="0"/>
          </a:p>
        </p:txBody>
      </p:sp>
    </p:spTree>
    <p:extLst>
      <p:ext uri="{BB962C8B-B14F-4D97-AF65-F5344CB8AC3E}">
        <p14:creationId xmlns:p14="http://schemas.microsoft.com/office/powerpoint/2010/main" val="2464412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2000" smtClean="0"/>
              <a:t>Complicating this myth are the terms being used.  Every one of these terms are relative.   What we need to understand is that everyone of us is a radical, extremist, moderate and reformed, depending on the perspective of others.</a:t>
            </a:r>
          </a:p>
          <a:p>
            <a:pPr eaLnBrk="1" hangingPunct="1">
              <a:spcBef>
                <a:spcPct val="0"/>
              </a:spcBef>
            </a:pPr>
            <a:endParaRPr lang="en-US" sz="2000" smtClean="0"/>
          </a:p>
          <a:p>
            <a:pPr eaLnBrk="1" hangingPunct="1">
              <a:spcBef>
                <a:spcPct val="0"/>
              </a:spcBef>
            </a:pPr>
            <a:r>
              <a:rPr lang="en-US" sz="2000" smtClean="0"/>
              <a:t>These terms only confuse the discussion, perhaps deliberately.</a:t>
            </a:r>
          </a:p>
        </p:txBody>
      </p:sp>
      <p:sp>
        <p:nvSpPr>
          <p:cNvPr id="1085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DF2C9E-D694-426C-B9F3-2BF31CAB27D5}" type="slidenum">
              <a:rPr lang="en-US" smtClean="0"/>
              <a:pPr fontAlgn="base">
                <a:spcBef>
                  <a:spcPct val="0"/>
                </a:spcBef>
                <a:spcAft>
                  <a:spcPct val="0"/>
                </a:spcAft>
                <a:defRPr/>
              </a:pPr>
              <a:t>15</a:t>
            </a:fld>
            <a:endParaRPr lang="en-US" smtClean="0"/>
          </a:p>
        </p:txBody>
      </p:sp>
    </p:spTree>
    <p:extLst>
      <p:ext uri="{BB962C8B-B14F-4D97-AF65-F5344CB8AC3E}">
        <p14:creationId xmlns:p14="http://schemas.microsoft.com/office/powerpoint/2010/main" val="16368008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xfrm>
            <a:off x="0" y="4343400"/>
            <a:ext cx="6858000" cy="4800600"/>
          </a:xfrm>
          <a:noFill/>
        </p:spPr>
        <p:txBody>
          <a:bodyPr wrap="square" numCol="1" anchor="t" anchorCtr="0" compatLnSpc="1">
            <a:prstTxWarp prst="textNoShape">
              <a:avLst/>
            </a:prstTxWarp>
          </a:bodyPr>
          <a:lstStyle/>
          <a:p>
            <a:pPr eaLnBrk="1" hangingPunct="1">
              <a:spcBef>
                <a:spcPct val="0"/>
              </a:spcBef>
            </a:pPr>
            <a:r>
              <a:rPr lang="en-US" sz="1900" smtClean="0"/>
              <a:t>In Islam, the world is divided into 4 groups.  Believers or Fundamentalists, Hypocrites, Apostates and Infidels.  In Christianity we have two groups – believers and unbelievers.</a:t>
            </a:r>
          </a:p>
          <a:p>
            <a:pPr eaLnBrk="1" hangingPunct="1">
              <a:spcBef>
                <a:spcPct val="0"/>
              </a:spcBef>
            </a:pPr>
            <a:endParaRPr lang="en-US" sz="1900" smtClean="0"/>
          </a:p>
          <a:p>
            <a:pPr eaLnBrk="1" hangingPunct="1">
              <a:spcBef>
                <a:spcPct val="0"/>
              </a:spcBef>
            </a:pPr>
            <a:r>
              <a:rPr lang="en-US" sz="1900" smtClean="0"/>
              <a:t>What is common to both groups is the “– in name only” issue or those who are either cultural Muslims or cultural Christians.  The “– in name only” group are also best described as the so-called moderates or secular or cultural be they Muslims or Christians.</a:t>
            </a:r>
          </a:p>
          <a:p>
            <a:pPr eaLnBrk="1" hangingPunct="1">
              <a:spcBef>
                <a:spcPct val="0"/>
              </a:spcBef>
            </a:pPr>
            <a:endParaRPr lang="en-US" sz="1900" smtClean="0"/>
          </a:p>
          <a:p>
            <a:pPr eaLnBrk="1" hangingPunct="1">
              <a:spcBef>
                <a:spcPct val="0"/>
              </a:spcBef>
            </a:pPr>
            <a:r>
              <a:rPr lang="en-US" sz="1900" smtClean="0"/>
              <a:t>Fundamentalist = a person who knows what they believe, why they believe and are willing to act based on their belief which is what a jihadist does.  This applies to Islam as well as to Christianity.</a:t>
            </a:r>
          </a:p>
          <a:p>
            <a:pPr eaLnBrk="1" hangingPunct="1">
              <a:spcBef>
                <a:spcPct val="0"/>
              </a:spcBef>
            </a:pPr>
            <a:endParaRPr lang="en-US" sz="1900" smtClean="0"/>
          </a:p>
          <a:p>
            <a:pPr eaLnBrk="1" hangingPunct="1">
              <a:spcBef>
                <a:spcPct val="0"/>
              </a:spcBef>
            </a:pPr>
            <a:r>
              <a:rPr lang="en-US" sz="1900" smtClean="0"/>
              <a:t>Thinking back to the 45 Million Muslims, this includes not just the fighters.  It includes those providing financial support, logistical support, ideological support, etc.</a:t>
            </a:r>
          </a:p>
        </p:txBody>
      </p:sp>
      <p:sp>
        <p:nvSpPr>
          <p:cNvPr id="1095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0A48C00-BFFE-480C-A587-A77D31E35630}" type="slidenum">
              <a:rPr lang="en-US" smtClean="0"/>
              <a:pPr fontAlgn="base">
                <a:spcBef>
                  <a:spcPct val="0"/>
                </a:spcBef>
                <a:spcAft>
                  <a:spcPct val="0"/>
                </a:spcAft>
                <a:defRPr/>
              </a:pPr>
              <a:t>16</a:t>
            </a:fld>
            <a:endParaRPr lang="en-US" smtClean="0"/>
          </a:p>
        </p:txBody>
      </p:sp>
    </p:spTree>
    <p:extLst>
      <p:ext uri="{BB962C8B-B14F-4D97-AF65-F5344CB8AC3E}">
        <p14:creationId xmlns:p14="http://schemas.microsoft.com/office/powerpoint/2010/main" val="35028243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xfrm>
            <a:off x="152400" y="4343400"/>
            <a:ext cx="6553200" cy="4648200"/>
          </a:xfrm>
          <a:noFill/>
        </p:spPr>
        <p:txBody>
          <a:bodyPr wrap="square" numCol="1" anchor="t" anchorCtr="0" compatLnSpc="1">
            <a:prstTxWarp prst="textNoShape">
              <a:avLst/>
            </a:prstTxWarp>
          </a:bodyPr>
          <a:lstStyle/>
          <a:p>
            <a:pPr eaLnBrk="1" hangingPunct="1">
              <a:spcBef>
                <a:spcPct val="0"/>
              </a:spcBef>
            </a:pPr>
            <a:r>
              <a:rPr lang="en-US" sz="2000" smtClean="0"/>
              <a:t>As we consider Islam, the first issue we must address is the misnomer that Islam is first and foremost a religion as we in the West traditionally define a religion.  Islam is better defined as a comprehensive system or a worldview.  We Christians debate points of doctrine, Muslims debate points of Islamic Law.</a:t>
            </a:r>
          </a:p>
          <a:p>
            <a:pPr eaLnBrk="1" hangingPunct="1">
              <a:spcBef>
                <a:spcPct val="0"/>
              </a:spcBef>
            </a:pPr>
            <a:endParaRPr lang="en-US" sz="2000" smtClean="0"/>
          </a:p>
          <a:p>
            <a:pPr eaLnBrk="1" hangingPunct="1">
              <a:spcBef>
                <a:spcPct val="0"/>
              </a:spcBef>
            </a:pPr>
            <a:r>
              <a:rPr lang="en-US" sz="2000" smtClean="0"/>
              <a:t>You will hear me repeat this over and over again.</a:t>
            </a:r>
          </a:p>
          <a:p>
            <a:pPr eaLnBrk="1" hangingPunct="1">
              <a:spcBef>
                <a:spcPct val="0"/>
              </a:spcBef>
            </a:pPr>
            <a:endParaRPr lang="en-US" sz="2000" smtClean="0"/>
          </a:p>
          <a:p>
            <a:pPr eaLnBrk="1" hangingPunct="1">
              <a:spcBef>
                <a:spcPct val="0"/>
              </a:spcBef>
            </a:pPr>
            <a:r>
              <a:rPr lang="en-US" sz="2000" smtClean="0"/>
              <a:t>Thus, we are not dealing with freedom of religion or a First Amendment right but rather with Rule of Law or Article 6 of the Constitution issue.  Thus because for a Muslim, Islamic Law is the Law of the Land,  Muslims should not expect to enjoy the benefits of the 1</a:t>
            </a:r>
            <a:r>
              <a:rPr lang="en-US" sz="2000" baseline="30000" smtClean="0"/>
              <a:t>st</a:t>
            </a:r>
            <a:r>
              <a:rPr lang="en-US" sz="2000" smtClean="0"/>
              <a:t> Amendment.</a:t>
            </a:r>
          </a:p>
          <a:p>
            <a:pPr eaLnBrk="1" hangingPunct="1">
              <a:spcBef>
                <a:spcPct val="0"/>
              </a:spcBef>
            </a:pPr>
            <a:endParaRPr lang="en-US" sz="2000" smtClean="0"/>
          </a:p>
        </p:txBody>
      </p:sp>
      <p:sp>
        <p:nvSpPr>
          <p:cNvPr id="768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A7A787-D09C-4BF6-BE95-BBC59B235AF4}" type="slidenum">
              <a:rPr lang="en-US" smtClean="0"/>
              <a:pPr fontAlgn="base">
                <a:spcBef>
                  <a:spcPct val="0"/>
                </a:spcBef>
                <a:spcAft>
                  <a:spcPct val="0"/>
                </a:spcAft>
                <a:defRPr/>
              </a:pPr>
              <a:t>17</a:t>
            </a:fld>
            <a:endParaRPr lang="en-US" smtClean="0"/>
          </a:p>
        </p:txBody>
      </p:sp>
    </p:spTree>
    <p:extLst>
      <p:ext uri="{BB962C8B-B14F-4D97-AF65-F5344CB8AC3E}">
        <p14:creationId xmlns:p14="http://schemas.microsoft.com/office/powerpoint/2010/main" val="28099607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07929D1-E579-4DD5-902E-557FAC4FF121}" type="slidenum">
              <a:rPr lang="en-US" smtClean="0"/>
              <a:pPr fontAlgn="base">
                <a:spcBef>
                  <a:spcPct val="0"/>
                </a:spcBef>
                <a:spcAft>
                  <a:spcPct val="0"/>
                </a:spcAft>
                <a:defRPr/>
              </a:pPr>
              <a:t>18</a:t>
            </a:fld>
            <a:endParaRPr lang="en-US" smtClean="0"/>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4" name="Rectangle 3"/>
          <p:cNvSpPr>
            <a:spLocks noGrp="1" noChangeArrowheads="1"/>
          </p:cNvSpPr>
          <p:nvPr>
            <p:ph type="body" idx="1"/>
          </p:nvPr>
        </p:nvSpPr>
        <p:spPr>
          <a:xfrm>
            <a:off x="152400" y="4191000"/>
            <a:ext cx="6553200" cy="4953000"/>
          </a:xfrm>
          <a:ln/>
        </p:spPr>
        <p:txBody>
          <a:bodyPr>
            <a:normAutofit fontScale="85000" lnSpcReduction="20000"/>
          </a:bodyPr>
          <a:lstStyle/>
          <a:p>
            <a:pPr eaLnBrk="1" fontAlgn="auto" hangingPunct="1">
              <a:spcBef>
                <a:spcPts val="0"/>
              </a:spcBef>
              <a:spcAft>
                <a:spcPts val="0"/>
              </a:spcAft>
              <a:defRPr/>
            </a:pPr>
            <a:r>
              <a:rPr lang="en-US" sz="2100" dirty="0" smtClean="0">
                <a:solidFill>
                  <a:prstClr val="black"/>
                </a:solidFill>
              </a:rPr>
              <a:t>The division between church and state does not exist in Islam.</a:t>
            </a:r>
          </a:p>
          <a:p>
            <a:pPr eaLnBrk="1" fontAlgn="auto" hangingPunct="1">
              <a:spcBef>
                <a:spcPts val="0"/>
              </a:spcBef>
              <a:spcAft>
                <a:spcPts val="0"/>
              </a:spcAft>
              <a:defRPr/>
            </a:pPr>
            <a:endParaRPr lang="en-US" sz="2100" dirty="0" smtClean="0">
              <a:solidFill>
                <a:prstClr val="black"/>
              </a:solidFill>
            </a:endParaRPr>
          </a:p>
          <a:p>
            <a:pPr eaLnBrk="1" fontAlgn="auto" hangingPunct="1">
              <a:spcBef>
                <a:spcPts val="0"/>
              </a:spcBef>
              <a:spcAft>
                <a:spcPts val="0"/>
              </a:spcAft>
              <a:defRPr/>
            </a:pPr>
            <a:r>
              <a:rPr lang="en-US" sz="2100" dirty="0" smtClean="0">
                <a:solidFill>
                  <a:prstClr val="black"/>
                </a:solidFill>
              </a:rPr>
              <a:t>Islam is a land-based religion.  Once a parcel of land has been conquered by Islam, the land eternally belongs to Islam.  The world is thus  divided into the </a:t>
            </a:r>
            <a:r>
              <a:rPr lang="en-US" sz="2100" dirty="0" err="1" smtClean="0">
                <a:solidFill>
                  <a:prstClr val="black"/>
                </a:solidFill>
              </a:rPr>
              <a:t>dar</a:t>
            </a:r>
            <a:r>
              <a:rPr lang="en-US" sz="2100" dirty="0" smtClean="0">
                <a:solidFill>
                  <a:prstClr val="black"/>
                </a:solidFill>
              </a:rPr>
              <a:t> al Islam and </a:t>
            </a:r>
            <a:r>
              <a:rPr lang="en-US" sz="2100" dirty="0" err="1" smtClean="0">
                <a:solidFill>
                  <a:prstClr val="black"/>
                </a:solidFill>
              </a:rPr>
              <a:t>dar</a:t>
            </a:r>
            <a:r>
              <a:rPr lang="en-US" sz="2100" dirty="0" smtClean="0">
                <a:solidFill>
                  <a:prstClr val="black"/>
                </a:solidFill>
              </a:rPr>
              <a:t> al </a:t>
            </a:r>
            <a:r>
              <a:rPr lang="en-US" sz="2100" dirty="0" err="1" smtClean="0">
                <a:solidFill>
                  <a:prstClr val="black"/>
                </a:solidFill>
              </a:rPr>
              <a:t>harb</a:t>
            </a:r>
            <a:r>
              <a:rPr lang="en-US" sz="2100" dirty="0" smtClean="0">
                <a:solidFill>
                  <a:prstClr val="black"/>
                </a:solidFill>
              </a:rPr>
              <a:t>, or the land of submission and the land of war.  Infidels or unbelievers rule in the </a:t>
            </a:r>
            <a:r>
              <a:rPr lang="en-US" sz="2100" dirty="0" err="1" smtClean="0">
                <a:solidFill>
                  <a:prstClr val="black"/>
                </a:solidFill>
              </a:rPr>
              <a:t>dar</a:t>
            </a:r>
            <a:r>
              <a:rPr lang="en-US" sz="2100" dirty="0" smtClean="0">
                <a:solidFill>
                  <a:prstClr val="black"/>
                </a:solidFill>
              </a:rPr>
              <a:t> al </a:t>
            </a:r>
            <a:r>
              <a:rPr lang="en-US" sz="2100" dirty="0" err="1" smtClean="0">
                <a:solidFill>
                  <a:prstClr val="black"/>
                </a:solidFill>
              </a:rPr>
              <a:t>harb</a:t>
            </a:r>
            <a:r>
              <a:rPr lang="en-US" sz="2100" dirty="0" smtClean="0">
                <a:solidFill>
                  <a:prstClr val="black"/>
                </a:solidFill>
              </a:rPr>
              <a:t>.   Thus the US is the land of war because the Law of the Land in the US is not </a:t>
            </a:r>
            <a:r>
              <a:rPr lang="en-US" sz="2100" dirty="0" err="1" smtClean="0">
                <a:solidFill>
                  <a:prstClr val="black"/>
                </a:solidFill>
              </a:rPr>
              <a:t>Sharia</a:t>
            </a:r>
            <a:r>
              <a:rPr lang="en-US" sz="2100" dirty="0" smtClean="0">
                <a:solidFill>
                  <a:prstClr val="black"/>
                </a:solidFill>
              </a:rPr>
              <a:t>.</a:t>
            </a:r>
          </a:p>
          <a:p>
            <a:pPr eaLnBrk="1" fontAlgn="auto" hangingPunct="1">
              <a:spcBef>
                <a:spcPts val="0"/>
              </a:spcBef>
              <a:spcAft>
                <a:spcPts val="0"/>
              </a:spcAft>
              <a:defRPr/>
            </a:pPr>
            <a:endParaRPr lang="en-US" sz="2100" dirty="0" smtClean="0">
              <a:solidFill>
                <a:prstClr val="black"/>
              </a:solidFill>
            </a:endParaRPr>
          </a:p>
          <a:p>
            <a:pPr eaLnBrk="1" fontAlgn="auto" hangingPunct="1">
              <a:spcBef>
                <a:spcPts val="0"/>
              </a:spcBef>
              <a:spcAft>
                <a:spcPts val="0"/>
              </a:spcAft>
              <a:defRPr/>
            </a:pPr>
            <a:r>
              <a:rPr lang="en-US" sz="2100" dirty="0" smtClean="0">
                <a:solidFill>
                  <a:prstClr val="black"/>
                </a:solidFill>
              </a:rPr>
              <a:t>Islam is a political system.  The “undisputed rule of Islam” or </a:t>
            </a:r>
            <a:r>
              <a:rPr lang="en-US" sz="2100" dirty="0" err="1" smtClean="0">
                <a:solidFill>
                  <a:prstClr val="black"/>
                </a:solidFill>
              </a:rPr>
              <a:t>Sharia</a:t>
            </a:r>
            <a:r>
              <a:rPr lang="en-US" sz="2100" dirty="0" smtClean="0">
                <a:solidFill>
                  <a:prstClr val="black"/>
                </a:solidFill>
              </a:rPr>
              <a:t> Law is intended to be universal.  </a:t>
            </a:r>
          </a:p>
          <a:p>
            <a:pPr eaLnBrk="1" fontAlgn="auto" hangingPunct="1">
              <a:spcBef>
                <a:spcPts val="0"/>
              </a:spcBef>
              <a:spcAft>
                <a:spcPts val="0"/>
              </a:spcAft>
              <a:defRPr/>
            </a:pPr>
            <a:endParaRPr lang="en-US" sz="2100" dirty="0" smtClean="0">
              <a:solidFill>
                <a:prstClr val="black"/>
              </a:solidFill>
            </a:endParaRPr>
          </a:p>
          <a:p>
            <a:pPr eaLnBrk="1" fontAlgn="auto" hangingPunct="1">
              <a:spcBef>
                <a:spcPts val="0"/>
              </a:spcBef>
              <a:spcAft>
                <a:spcPts val="0"/>
              </a:spcAft>
              <a:defRPr/>
            </a:pPr>
            <a:r>
              <a:rPr lang="en-US" sz="2100" dirty="0" smtClean="0">
                <a:solidFill>
                  <a:prstClr val="black"/>
                </a:solidFill>
              </a:rPr>
              <a:t>Islam is a replacement religion.  Every major event in the Old Testament and New Testament to include God’s covenants with man is either replaced entirely or are substantially redefined in Islamic writings.  Ishmael replaces Isaac, Jesus the God-man is replaced with Jesus the man, the Bible is replaced with the Quran, etc.</a:t>
            </a:r>
          </a:p>
          <a:p>
            <a:pPr eaLnBrk="1" fontAlgn="auto" hangingPunct="1">
              <a:spcBef>
                <a:spcPts val="0"/>
              </a:spcBef>
              <a:spcAft>
                <a:spcPts val="0"/>
              </a:spcAft>
              <a:defRPr/>
            </a:pPr>
            <a:endParaRPr lang="en-US" sz="2100" dirty="0" smtClean="0">
              <a:solidFill>
                <a:prstClr val="black"/>
              </a:solidFill>
            </a:endParaRPr>
          </a:p>
          <a:p>
            <a:pPr eaLnBrk="1" fontAlgn="auto" hangingPunct="1">
              <a:spcBef>
                <a:spcPts val="0"/>
              </a:spcBef>
              <a:spcAft>
                <a:spcPts val="0"/>
              </a:spcAft>
              <a:defRPr/>
            </a:pPr>
            <a:r>
              <a:rPr lang="en-US" sz="2100" dirty="0" smtClean="0">
                <a:solidFill>
                  <a:prstClr val="black"/>
                </a:solidFill>
              </a:rPr>
              <a:t>Islam is a religion of law not theology.  That is, it is a religion of works not grace.</a:t>
            </a:r>
          </a:p>
          <a:p>
            <a:pPr eaLnBrk="1" fontAlgn="auto" hangingPunct="1">
              <a:spcBef>
                <a:spcPts val="0"/>
              </a:spcBef>
              <a:spcAft>
                <a:spcPts val="0"/>
              </a:spcAft>
              <a:defRPr/>
            </a:pPr>
            <a:endParaRPr lang="en-US" sz="800" dirty="0" smtClean="0"/>
          </a:p>
        </p:txBody>
      </p:sp>
    </p:spTree>
    <p:extLst>
      <p:ext uri="{BB962C8B-B14F-4D97-AF65-F5344CB8AC3E}">
        <p14:creationId xmlns:p14="http://schemas.microsoft.com/office/powerpoint/2010/main" val="41065138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2000" smtClean="0"/>
              <a:t>This an initial list of key words.  It is important to use these terms accurately when talking to a Muslim.</a:t>
            </a:r>
          </a:p>
        </p:txBody>
      </p:sp>
      <p:sp>
        <p:nvSpPr>
          <p:cNvPr id="788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B9809CC-2649-4158-8946-2ADD5279B2FE}" type="slidenum">
              <a:rPr lang="en-US" smtClean="0"/>
              <a:pPr fontAlgn="base">
                <a:spcBef>
                  <a:spcPct val="0"/>
                </a:spcBef>
                <a:spcAft>
                  <a:spcPct val="0"/>
                </a:spcAft>
                <a:defRPr/>
              </a:pPr>
              <a:t>19</a:t>
            </a:fld>
            <a:endParaRPr lang="en-US" smtClean="0"/>
          </a:p>
        </p:txBody>
      </p:sp>
    </p:spTree>
    <p:extLst>
      <p:ext uri="{BB962C8B-B14F-4D97-AF65-F5344CB8AC3E}">
        <p14:creationId xmlns:p14="http://schemas.microsoft.com/office/powerpoint/2010/main" val="23948964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2000" smtClean="0"/>
              <a:t>This trilogy of texts carefully codifies how a Muslim lives.  It provides excruciating details about such things as which shoe to put on and take off first. Because for a Muslim life is all about mirroring the example set by Muhammad.</a:t>
            </a:r>
          </a:p>
        </p:txBody>
      </p:sp>
      <p:sp>
        <p:nvSpPr>
          <p:cNvPr id="798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9742291-E2F6-42F3-A387-8256903AD17B}" type="slidenum">
              <a:rPr lang="en-US" smtClean="0"/>
              <a:pPr fontAlgn="base">
                <a:spcBef>
                  <a:spcPct val="0"/>
                </a:spcBef>
                <a:spcAft>
                  <a:spcPct val="0"/>
                </a:spcAft>
                <a:defRPr/>
              </a:pPr>
              <a:t>20</a:t>
            </a:fld>
            <a:endParaRPr lang="en-US" smtClean="0"/>
          </a:p>
        </p:txBody>
      </p:sp>
    </p:spTree>
    <p:extLst>
      <p:ext uri="{BB962C8B-B14F-4D97-AF65-F5344CB8AC3E}">
        <p14:creationId xmlns:p14="http://schemas.microsoft.com/office/powerpoint/2010/main" val="2676203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2000" dirty="0" smtClean="0"/>
              <a:t>Key point – Islam is NOT first and foremost a religion.  It is a comprehensive political and legal system.  This is how it has always been since Muhammad migrated to Medina in 622 AD.</a:t>
            </a:r>
          </a:p>
          <a:p>
            <a:pPr eaLnBrk="1" hangingPunct="1">
              <a:spcBef>
                <a:spcPct val="0"/>
              </a:spcBef>
            </a:pPr>
            <a:endParaRPr lang="en-US" sz="2000" dirty="0" smtClean="0"/>
          </a:p>
          <a:p>
            <a:pPr eaLnBrk="1" hangingPunct="1">
              <a:spcBef>
                <a:spcPct val="0"/>
              </a:spcBef>
            </a:pPr>
            <a:r>
              <a:rPr lang="en-US" sz="2000" dirty="0" smtClean="0"/>
              <a:t>This is the single most important concept that all Americans and Christians in particular need to understand. </a:t>
            </a:r>
          </a:p>
          <a:p>
            <a:pPr eaLnBrk="1" hangingPunct="1">
              <a:spcBef>
                <a:spcPct val="0"/>
              </a:spcBef>
            </a:pPr>
            <a:endParaRPr lang="en-US" sz="2000" dirty="0" smtClean="0"/>
          </a:p>
        </p:txBody>
      </p:sp>
      <p:sp>
        <p:nvSpPr>
          <p:cNvPr id="696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5A807CA-3678-4D9F-908E-A258C13596CF}" type="slidenum">
              <a:rPr lang="en-US" smtClean="0">
                <a:solidFill>
                  <a:srgbClr val="000000"/>
                </a:solidFill>
              </a:rPr>
              <a:pPr fontAlgn="base">
                <a:spcBef>
                  <a:spcPct val="0"/>
                </a:spcBef>
                <a:spcAft>
                  <a:spcPct val="0"/>
                </a:spcAft>
                <a:defRPr/>
              </a:pPr>
              <a:t>2</a:t>
            </a:fld>
            <a:endParaRPr lang="en-US" dirty="0" smtClean="0">
              <a:solidFill>
                <a:srgbClr val="000000"/>
              </a:solidFill>
            </a:endParaRPr>
          </a:p>
        </p:txBody>
      </p:sp>
    </p:spTree>
    <p:extLst>
      <p:ext uri="{BB962C8B-B14F-4D97-AF65-F5344CB8AC3E}">
        <p14:creationId xmlns:p14="http://schemas.microsoft.com/office/powerpoint/2010/main" val="32675255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2000" smtClean="0"/>
              <a:t>Are these our founding documents?</a:t>
            </a:r>
          </a:p>
          <a:p>
            <a:pPr eaLnBrk="1" hangingPunct="1">
              <a:spcBef>
                <a:spcPct val="0"/>
              </a:spcBef>
            </a:pPr>
            <a:endParaRPr lang="en-US" sz="2000" smtClean="0"/>
          </a:p>
          <a:p>
            <a:pPr eaLnBrk="1" hangingPunct="1">
              <a:spcBef>
                <a:spcPct val="0"/>
              </a:spcBef>
            </a:pPr>
            <a:r>
              <a:rPr lang="en-US" sz="2000" smtClean="0"/>
              <a:t>Next we are going to walk through the Quran in greater detail, explain how to use it and then look at the Haddith and finally a look at Sharia Law with an emphasis on it as the Law of the Land.</a:t>
            </a:r>
          </a:p>
        </p:txBody>
      </p:sp>
      <p:sp>
        <p:nvSpPr>
          <p:cNvPr id="1259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7D953F3-C720-4B97-98C0-0A122EE68A79}" type="slidenum">
              <a:rPr lang="en-US" smtClean="0"/>
              <a:pPr fontAlgn="base">
                <a:spcBef>
                  <a:spcPct val="0"/>
                </a:spcBef>
                <a:spcAft>
                  <a:spcPct val="0"/>
                </a:spcAft>
                <a:defRPr/>
              </a:pPr>
              <a:t>21</a:t>
            </a:fld>
            <a:endParaRPr lang="en-US" smtClean="0"/>
          </a:p>
        </p:txBody>
      </p:sp>
    </p:spTree>
    <p:extLst>
      <p:ext uri="{BB962C8B-B14F-4D97-AF65-F5344CB8AC3E}">
        <p14:creationId xmlns:p14="http://schemas.microsoft.com/office/powerpoint/2010/main" val="10591653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94E90C6-BC2A-4582-BDE1-B6C7CE852423}" type="slidenum">
              <a:rPr lang="en-US" smtClean="0"/>
              <a:pPr fontAlgn="base">
                <a:spcBef>
                  <a:spcPct val="0"/>
                </a:spcBef>
                <a:spcAft>
                  <a:spcPct val="0"/>
                </a:spcAft>
                <a:defRPr/>
              </a:pPr>
              <a:t>22</a:t>
            </a:fld>
            <a:endParaRPr lang="en-US" smtClean="0"/>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xfrm>
            <a:off x="152400" y="4343400"/>
            <a:ext cx="6553200" cy="4800600"/>
          </a:xfrm>
          <a:noFill/>
        </p:spPr>
        <p:txBody>
          <a:bodyPr wrap="square" numCol="1" anchor="t" anchorCtr="0" compatLnSpc="1">
            <a:prstTxWarp prst="textNoShape">
              <a:avLst/>
            </a:prstTxWarp>
          </a:bodyPr>
          <a:lstStyle/>
          <a:p>
            <a:pPr eaLnBrk="1" hangingPunct="1">
              <a:spcBef>
                <a:spcPct val="0"/>
              </a:spcBef>
            </a:pPr>
            <a:r>
              <a:rPr lang="en-US" sz="1800" smtClean="0"/>
              <a:t>The surah or chapters of the Quran record a pattern of transition.  Unfortunately, however,  when we open a Quran, we find an anthology that  is not compiled chronologically.  Rather it is compiled based on length of the surah. </a:t>
            </a:r>
          </a:p>
          <a:p>
            <a:pPr eaLnBrk="1" hangingPunct="1">
              <a:spcBef>
                <a:spcPct val="0"/>
              </a:spcBef>
            </a:pPr>
            <a:endParaRPr lang="en-US" sz="1800" smtClean="0"/>
          </a:p>
          <a:p>
            <a:pPr eaLnBrk="1" hangingPunct="1">
              <a:spcBef>
                <a:spcPct val="0"/>
              </a:spcBef>
            </a:pPr>
            <a:r>
              <a:rPr lang="en-US" sz="1800" smtClean="0"/>
              <a:t>If read chronologically, the transition from peaceful coexistence to political violence becomes clear.  There is also an attitude change regarding how Muslims are to treat the infidels (Christians, Jews and others).</a:t>
            </a:r>
          </a:p>
          <a:p>
            <a:pPr eaLnBrk="1" hangingPunct="1">
              <a:spcBef>
                <a:spcPct val="0"/>
              </a:spcBef>
            </a:pPr>
            <a:endParaRPr lang="en-US" sz="1800" smtClean="0"/>
          </a:p>
          <a:p>
            <a:pPr eaLnBrk="1" hangingPunct="1">
              <a:spcBef>
                <a:spcPct val="0"/>
              </a:spcBef>
            </a:pPr>
            <a:r>
              <a:rPr lang="en-US" sz="1800" smtClean="0"/>
              <a:t>Terms like jihad gain clear boundaries, applications and unambiguous definitions.  This is not understood until one reads the Quran in a chronological manner.  The clarity increases further when one reads the sunnah and the hadith.</a:t>
            </a:r>
          </a:p>
          <a:p>
            <a:pPr eaLnBrk="1" hangingPunct="1">
              <a:spcBef>
                <a:spcPct val="0"/>
              </a:spcBef>
            </a:pPr>
            <a:endParaRPr lang="en-US" sz="1800" smtClean="0"/>
          </a:p>
          <a:p>
            <a:pPr eaLnBrk="1" hangingPunct="1">
              <a:spcBef>
                <a:spcPct val="0"/>
              </a:spcBef>
            </a:pPr>
            <a:r>
              <a:rPr lang="en-US" sz="1800" smtClean="0"/>
              <a:t>The Early Meccan surahs are very peaceful.  The later Medinan surahs are full of violence and these abrogate the earlier passages.</a:t>
            </a:r>
          </a:p>
          <a:p>
            <a:pPr eaLnBrk="1" hangingPunct="1">
              <a:spcBef>
                <a:spcPct val="0"/>
              </a:spcBef>
            </a:pPr>
            <a:endParaRPr lang="en-US" sz="1800" smtClean="0"/>
          </a:p>
        </p:txBody>
      </p:sp>
    </p:spTree>
    <p:extLst>
      <p:ext uri="{BB962C8B-B14F-4D97-AF65-F5344CB8AC3E}">
        <p14:creationId xmlns:p14="http://schemas.microsoft.com/office/powerpoint/2010/main" val="20268261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2BBDBA-FB7F-4DD1-8620-8501E74F9944}" type="slidenum">
              <a:rPr lang="en-US" smtClean="0"/>
              <a:pPr/>
              <a:t>23</a:t>
            </a:fld>
            <a:endParaRPr lang="en-US"/>
          </a:p>
        </p:txBody>
      </p:sp>
    </p:spTree>
    <p:extLst>
      <p:ext uri="{BB962C8B-B14F-4D97-AF65-F5344CB8AC3E}">
        <p14:creationId xmlns:p14="http://schemas.microsoft.com/office/powerpoint/2010/main" val="1026754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2400" y="4343400"/>
            <a:ext cx="6553200" cy="4114800"/>
          </a:xfrm>
        </p:spPr>
        <p:txBody>
          <a:bodyPr>
            <a:normAutofit/>
          </a:bodyPr>
          <a:lstStyle/>
          <a:p>
            <a:r>
              <a:rPr lang="en-US" sz="2000" dirty="0" smtClean="0"/>
              <a:t>Who are the </a:t>
            </a:r>
            <a:r>
              <a:rPr lang="en-US" sz="2000" dirty="0" err="1" smtClean="0"/>
              <a:t>kafir</a:t>
            </a:r>
            <a:r>
              <a:rPr lang="en-US" sz="2000" dirty="0" smtClean="0"/>
              <a:t>?</a:t>
            </a:r>
          </a:p>
          <a:p>
            <a:r>
              <a:rPr lang="en-US" sz="2000" dirty="0" smtClean="0"/>
              <a:t>People of the Book = “Christians” who believe in Allah, the last Prophet, and deny the trinity, the incarnation and the crucifixion of Christ and that Christ will return to establish Shari'a Law.  “Jews” who believe the Torah is corrupt and that Muhammad is the last in the line of Jewish prophets.</a:t>
            </a:r>
          </a:p>
          <a:p>
            <a:endParaRPr lang="en-US" sz="2000" dirty="0" smtClean="0"/>
          </a:p>
          <a:p>
            <a:r>
              <a:rPr lang="en-US" sz="2000" dirty="0" smtClean="0"/>
              <a:t>Dhimmi – a non-Muslim who willingly submits to the dictates of Islam and refuses to say or do anything that is critical of Allah, Muhammad or the Quran and offends a Muslim.  Political Correctness or Islamophobia.</a:t>
            </a:r>
            <a:endParaRPr lang="en-US" sz="2000" dirty="0"/>
          </a:p>
        </p:txBody>
      </p:sp>
      <p:sp>
        <p:nvSpPr>
          <p:cNvPr id="4" name="Slide Number Placeholder 3"/>
          <p:cNvSpPr>
            <a:spLocks noGrp="1"/>
          </p:cNvSpPr>
          <p:nvPr>
            <p:ph type="sldNum" sz="quarter" idx="10"/>
          </p:nvPr>
        </p:nvSpPr>
        <p:spPr/>
        <p:txBody>
          <a:bodyPr/>
          <a:lstStyle/>
          <a:p>
            <a:fld id="{C82BBDBA-FB7F-4DD1-8620-8501E74F9944}" type="slidenum">
              <a:rPr lang="en-US" smtClean="0"/>
              <a:pPr/>
              <a:t>24</a:t>
            </a:fld>
            <a:endParaRPr lang="en-US" dirty="0"/>
          </a:p>
        </p:txBody>
      </p:sp>
    </p:spTree>
    <p:extLst>
      <p:ext uri="{BB962C8B-B14F-4D97-AF65-F5344CB8AC3E}">
        <p14:creationId xmlns:p14="http://schemas.microsoft.com/office/powerpoint/2010/main" val="35498585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xfrm>
            <a:off x="152400" y="4343400"/>
            <a:ext cx="6553200" cy="4495800"/>
          </a:xfrm>
          <a:noFill/>
        </p:spPr>
        <p:txBody>
          <a:bodyPr wrap="square" numCol="1" anchor="t" anchorCtr="0" compatLnSpc="1">
            <a:prstTxWarp prst="textNoShape">
              <a:avLst/>
            </a:prstTxWarp>
          </a:bodyPr>
          <a:lstStyle/>
          <a:p>
            <a:pPr eaLnBrk="1" hangingPunct="1">
              <a:spcBef>
                <a:spcPct val="0"/>
              </a:spcBef>
            </a:pPr>
            <a:r>
              <a:rPr lang="en-US" sz="2000" smtClean="0"/>
              <a:t>A word of caution here.  Muslims like to divert the conversation or allow the conversation to divert to a sectarian discussion because this takes the focus off that which is settled among ALL of the sects, which is 85-95% of revealed truth in Islam.  There is no disagreement about the relationship of Muslims to non-Muslims.</a:t>
            </a:r>
          </a:p>
          <a:p>
            <a:pPr eaLnBrk="1" hangingPunct="1">
              <a:spcBef>
                <a:spcPct val="0"/>
              </a:spcBef>
            </a:pPr>
            <a:endParaRPr lang="en-US" sz="2000" smtClean="0"/>
          </a:p>
          <a:p>
            <a:pPr eaLnBrk="1" hangingPunct="1">
              <a:spcBef>
                <a:spcPct val="0"/>
              </a:spcBef>
            </a:pPr>
            <a:r>
              <a:rPr lang="en-US" sz="2000" smtClean="0"/>
              <a:t>The sect debate is the internecine debate or the squabble among Muslims.  Try to keep the discussion on what the Quran itself says and what is settled hadith.  </a:t>
            </a:r>
          </a:p>
          <a:p>
            <a:pPr eaLnBrk="1" hangingPunct="1">
              <a:spcBef>
                <a:spcPct val="0"/>
              </a:spcBef>
            </a:pPr>
            <a:endParaRPr lang="en-US" sz="2000" smtClean="0"/>
          </a:p>
          <a:p>
            <a:pPr eaLnBrk="1" hangingPunct="1">
              <a:spcBef>
                <a:spcPct val="0"/>
              </a:spcBef>
            </a:pPr>
            <a:r>
              <a:rPr lang="en-US" sz="2000" smtClean="0"/>
              <a:t>Let the Muslims debate the sects issues among themselves.</a:t>
            </a:r>
          </a:p>
        </p:txBody>
      </p:sp>
      <p:sp>
        <p:nvSpPr>
          <p:cNvPr id="829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315ACB0-6B81-47A0-AE4A-8CE7E16607E3}" type="slidenum">
              <a:rPr lang="en-US" smtClean="0"/>
              <a:pPr fontAlgn="base">
                <a:spcBef>
                  <a:spcPct val="0"/>
                </a:spcBef>
                <a:spcAft>
                  <a:spcPct val="0"/>
                </a:spcAft>
                <a:defRPr/>
              </a:pPr>
              <a:t>25</a:t>
            </a:fld>
            <a:endParaRPr lang="en-US" smtClean="0"/>
          </a:p>
        </p:txBody>
      </p:sp>
    </p:spTree>
    <p:extLst>
      <p:ext uri="{BB962C8B-B14F-4D97-AF65-F5344CB8AC3E}">
        <p14:creationId xmlns:p14="http://schemas.microsoft.com/office/powerpoint/2010/main" val="3379157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44AC113-DF52-4A79-B76F-42E99DF0EF63}" type="slidenum">
              <a:rPr lang="en-US" smtClean="0"/>
              <a:pPr fontAlgn="base">
                <a:spcBef>
                  <a:spcPct val="0"/>
                </a:spcBef>
                <a:spcAft>
                  <a:spcPct val="0"/>
                </a:spcAft>
                <a:defRPr/>
              </a:pPr>
              <a:t>26</a:t>
            </a:fld>
            <a:endParaRPr lang="en-US" smtClean="0"/>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32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2000" smtClean="0"/>
              <a:t>Within Islam, there are 7 primary schools of Islamic Law.  Among these schools consensus exists at the 85-95% level.   The importance of this reality will become clearer as we move along.  </a:t>
            </a:r>
          </a:p>
          <a:p>
            <a:pPr eaLnBrk="1" hangingPunct="1">
              <a:spcBef>
                <a:spcPct val="0"/>
              </a:spcBef>
            </a:pPr>
            <a:endParaRPr lang="en-US" sz="2000" smtClean="0"/>
          </a:p>
          <a:p>
            <a:pPr eaLnBrk="1" hangingPunct="1">
              <a:spcBef>
                <a:spcPct val="0"/>
              </a:spcBef>
            </a:pPr>
            <a:r>
              <a:rPr lang="en-US" sz="2000" smtClean="0"/>
              <a:t>The major differences between the Sunni and Shia relate to succession within Islam and the expected return of the Mahdi as well as a few practice issues.  Do not attempt to get in the middle of this debate.  Jesus was able to divide the Sadducees and Pharisees, we are not quite that wise.</a:t>
            </a:r>
          </a:p>
          <a:p>
            <a:pPr eaLnBrk="1" hangingPunct="1">
              <a:spcBef>
                <a:spcPct val="0"/>
              </a:spcBef>
            </a:pPr>
            <a:endParaRPr lang="en-US" sz="2000" smtClean="0"/>
          </a:p>
          <a:p>
            <a:pPr eaLnBrk="1" hangingPunct="1">
              <a:spcBef>
                <a:spcPct val="0"/>
              </a:spcBef>
            </a:pPr>
            <a:endParaRPr lang="en-US" sz="2000" smtClean="0"/>
          </a:p>
        </p:txBody>
      </p:sp>
    </p:spTree>
    <p:extLst>
      <p:ext uri="{BB962C8B-B14F-4D97-AF65-F5344CB8AC3E}">
        <p14:creationId xmlns:p14="http://schemas.microsoft.com/office/powerpoint/2010/main" val="12353286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2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E42C55-028F-4B4D-9CD1-17548C50D334}" type="slidenum">
              <a:rPr lang="en-US" smtClean="0">
                <a:solidFill>
                  <a:srgbClr val="000000"/>
                </a:solidFill>
              </a:rPr>
              <a:pPr fontAlgn="base">
                <a:spcBef>
                  <a:spcPct val="0"/>
                </a:spcBef>
                <a:spcAft>
                  <a:spcPct val="0"/>
                </a:spcAft>
                <a:defRPr/>
              </a:pPr>
              <a:t>27</a:t>
            </a:fld>
            <a:endParaRPr lang="en-US" smtClean="0">
              <a:solidFill>
                <a:srgbClr val="000000"/>
              </a:solidFill>
            </a:endParaRPr>
          </a:p>
        </p:txBody>
      </p:sp>
    </p:spTree>
    <p:extLst>
      <p:ext uri="{BB962C8B-B14F-4D97-AF65-F5344CB8AC3E}">
        <p14:creationId xmlns:p14="http://schemas.microsoft.com/office/powerpoint/2010/main" val="5373317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2000" smtClean="0"/>
              <a:t>Dawah is a rough equivalent to evangelism in Christianity.</a:t>
            </a:r>
          </a:p>
        </p:txBody>
      </p:sp>
      <p:sp>
        <p:nvSpPr>
          <p:cNvPr id="809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DFF7FEB-F910-4389-972F-C736FDD500B6}" type="slidenum">
              <a:rPr lang="en-US" smtClean="0"/>
              <a:pPr fontAlgn="base">
                <a:spcBef>
                  <a:spcPct val="0"/>
                </a:spcBef>
                <a:spcAft>
                  <a:spcPct val="0"/>
                </a:spcAft>
                <a:defRPr/>
              </a:pPr>
              <a:t>28</a:t>
            </a:fld>
            <a:endParaRPr lang="en-US" smtClean="0"/>
          </a:p>
        </p:txBody>
      </p:sp>
    </p:spTree>
    <p:extLst>
      <p:ext uri="{BB962C8B-B14F-4D97-AF65-F5344CB8AC3E}">
        <p14:creationId xmlns:p14="http://schemas.microsoft.com/office/powerpoint/2010/main" val="2150055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D9BDEE6-56CF-4A44-84BF-A0E25E86200A}" type="slidenum">
              <a:rPr lang="en-US" smtClean="0"/>
              <a:pPr fontAlgn="base">
                <a:spcBef>
                  <a:spcPct val="0"/>
                </a:spcBef>
                <a:spcAft>
                  <a:spcPct val="0"/>
                </a:spcAft>
                <a:defRPr/>
              </a:pPr>
              <a:t>29</a:t>
            </a:fld>
            <a:endParaRPr lang="en-US" smtClean="0"/>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43" name="Rectangle 3"/>
          <p:cNvSpPr>
            <a:spLocks noGrp="1" noChangeArrowheads="1"/>
          </p:cNvSpPr>
          <p:nvPr>
            <p:ph type="body" idx="1"/>
          </p:nvPr>
        </p:nvSpPr>
        <p:spPr>
          <a:xfrm>
            <a:off x="152400" y="4343400"/>
            <a:ext cx="6553200" cy="4648200"/>
          </a:xfrm>
        </p:spPr>
        <p:txBody>
          <a:bodyPr>
            <a:normAutofit lnSpcReduction="10000"/>
          </a:bodyPr>
          <a:lstStyle/>
          <a:p>
            <a:pPr eaLnBrk="1" fontAlgn="auto" hangingPunct="1">
              <a:spcBef>
                <a:spcPts val="0"/>
              </a:spcBef>
              <a:spcAft>
                <a:spcPts val="0"/>
              </a:spcAft>
              <a:defRPr/>
            </a:pPr>
            <a:r>
              <a:rPr lang="en-US" sz="2000" dirty="0" smtClean="0"/>
              <a:t>Abrogation is principle used to accurately understand Islam as it codifies the level of authority of each </a:t>
            </a:r>
            <a:r>
              <a:rPr lang="en-US" sz="2000" dirty="0" err="1" smtClean="0"/>
              <a:t>surah</a:t>
            </a:r>
            <a:r>
              <a:rPr lang="en-US" sz="2000" dirty="0" smtClean="0"/>
              <a:t> or chapter.</a:t>
            </a:r>
          </a:p>
          <a:p>
            <a:pPr eaLnBrk="1" fontAlgn="auto" hangingPunct="1">
              <a:spcBef>
                <a:spcPts val="0"/>
              </a:spcBef>
              <a:spcAft>
                <a:spcPts val="0"/>
              </a:spcAft>
              <a:defRPr/>
            </a:pPr>
            <a:endParaRPr lang="en-US" sz="2000" dirty="0" smtClean="0"/>
          </a:p>
          <a:p>
            <a:pPr eaLnBrk="1" fontAlgn="auto" hangingPunct="1">
              <a:spcBef>
                <a:spcPts val="0"/>
              </a:spcBef>
              <a:spcAft>
                <a:spcPts val="0"/>
              </a:spcAft>
              <a:defRPr/>
            </a:pPr>
            <a:r>
              <a:rPr lang="en-US" sz="2000" dirty="0" smtClean="0"/>
              <a:t>Dr </a:t>
            </a:r>
            <a:r>
              <a:rPr lang="en-US" sz="2000" dirty="0" err="1" smtClean="0"/>
              <a:t>Kamali</a:t>
            </a:r>
            <a:r>
              <a:rPr lang="en-US" sz="2000" dirty="0" smtClean="0"/>
              <a:t> served as the Chairman of the Constitutional Review Commission of Afghanistan in 2003, was trained in Islamic Law at the </a:t>
            </a:r>
            <a:r>
              <a:rPr lang="en-US" sz="2000" dirty="0" err="1" smtClean="0"/>
              <a:t>Univ</a:t>
            </a:r>
            <a:r>
              <a:rPr lang="en-US" sz="2000" dirty="0" smtClean="0"/>
              <a:t> of Kabul.  He then served as an Assoc. Prof and subsequently as a Public Prosecutor with the Ministry of Justice, Afghanistan.  Currently he is the CEO and Chairman of the International Institute of Advanced Islamic Studies, Malaysia.</a:t>
            </a:r>
          </a:p>
          <a:p>
            <a:pPr eaLnBrk="1" fontAlgn="auto" hangingPunct="1">
              <a:spcBef>
                <a:spcPts val="0"/>
              </a:spcBef>
              <a:spcAft>
                <a:spcPts val="0"/>
              </a:spcAft>
              <a:defRPr/>
            </a:pPr>
            <a:endParaRPr lang="en-US" sz="2000" dirty="0" smtClean="0"/>
          </a:p>
          <a:p>
            <a:pPr eaLnBrk="1" fontAlgn="auto" hangingPunct="1">
              <a:spcBef>
                <a:spcPts val="0"/>
              </a:spcBef>
              <a:spcAft>
                <a:spcPts val="0"/>
              </a:spcAft>
              <a:defRPr/>
            </a:pPr>
            <a:r>
              <a:rPr lang="en-US" sz="2000" dirty="0" smtClean="0"/>
              <a:t>Dr . </a:t>
            </a:r>
            <a:r>
              <a:rPr lang="en-US" sz="2000" dirty="0" err="1" smtClean="0"/>
              <a:t>Nyazee</a:t>
            </a:r>
            <a:r>
              <a:rPr lang="en-US" sz="2000" dirty="0" smtClean="0"/>
              <a:t> is currently in charge of training and publications at the </a:t>
            </a:r>
            <a:r>
              <a:rPr lang="en-US" sz="2000" dirty="0" err="1" smtClean="0"/>
              <a:t>Shari’ah</a:t>
            </a:r>
            <a:r>
              <a:rPr lang="en-US" sz="2000" dirty="0" smtClean="0"/>
              <a:t> Academy, a unit of the International Islamic University, Islamabad, Pakistan.</a:t>
            </a:r>
          </a:p>
          <a:p>
            <a:pPr eaLnBrk="1" fontAlgn="auto" hangingPunct="1">
              <a:spcBef>
                <a:spcPts val="0"/>
              </a:spcBef>
              <a:spcAft>
                <a:spcPts val="0"/>
              </a:spcAft>
              <a:defRPr/>
            </a:pPr>
            <a:endParaRPr lang="en-US" sz="2000" dirty="0" smtClean="0"/>
          </a:p>
          <a:p>
            <a:pPr eaLnBrk="1" fontAlgn="auto" hangingPunct="1">
              <a:spcBef>
                <a:spcPts val="0"/>
              </a:spcBef>
              <a:spcAft>
                <a:spcPts val="0"/>
              </a:spcAft>
              <a:defRPr/>
            </a:pPr>
            <a:r>
              <a:rPr lang="en-US" sz="2000" dirty="0" err="1" smtClean="0"/>
              <a:t>Sharia</a:t>
            </a:r>
            <a:r>
              <a:rPr lang="en-US" sz="2000" dirty="0" smtClean="0"/>
              <a:t> Law is real law and it is foreign law in the US.</a:t>
            </a:r>
            <a:endParaRPr lang="en-US" sz="2000" dirty="0"/>
          </a:p>
        </p:txBody>
      </p:sp>
    </p:spTree>
    <p:extLst>
      <p:ext uri="{BB962C8B-B14F-4D97-AF65-F5344CB8AC3E}">
        <p14:creationId xmlns:p14="http://schemas.microsoft.com/office/powerpoint/2010/main" val="21643960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1977432-3D40-43EC-9B63-3EF36C45AD22}" type="slidenum">
              <a:rPr lang="en-US" smtClean="0"/>
              <a:pPr fontAlgn="base">
                <a:spcBef>
                  <a:spcPct val="0"/>
                </a:spcBef>
                <a:spcAft>
                  <a:spcPct val="0"/>
                </a:spcAft>
                <a:defRPr/>
              </a:pPr>
              <a:t>30</a:t>
            </a:fld>
            <a:endParaRPr lang="en-US" smtClean="0"/>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4707" name="Rectangle 3"/>
          <p:cNvSpPr>
            <a:spLocks noGrp="1" noChangeArrowheads="1"/>
          </p:cNvSpPr>
          <p:nvPr>
            <p:ph type="body" idx="1"/>
          </p:nvPr>
        </p:nvSpPr>
        <p:spPr>
          <a:xfrm>
            <a:off x="152400" y="4343400"/>
            <a:ext cx="6553200" cy="4648200"/>
          </a:xfrm>
        </p:spPr>
        <p:txBody>
          <a:bodyPr>
            <a:normAutofit fontScale="92500" lnSpcReduction="20000"/>
          </a:bodyPr>
          <a:lstStyle/>
          <a:p>
            <a:pPr eaLnBrk="1" fontAlgn="auto" hangingPunct="1">
              <a:spcBef>
                <a:spcPts val="0"/>
              </a:spcBef>
              <a:spcAft>
                <a:spcPts val="0"/>
              </a:spcAft>
              <a:defRPr/>
            </a:pPr>
            <a:r>
              <a:rPr lang="en-US" sz="2000" dirty="0" smtClean="0"/>
              <a:t>Al-</a:t>
            </a:r>
            <a:r>
              <a:rPr lang="en-US" sz="2000" dirty="0" err="1" smtClean="0"/>
              <a:t>misri’s</a:t>
            </a:r>
            <a:r>
              <a:rPr lang="en-US" sz="2000" dirty="0" smtClean="0"/>
              <a:t> text, Reliance of the Traveler, was published circa 1350 AD.  The age and reliability of this text is important when discussing the historicity of consensus within Islam.  </a:t>
            </a:r>
          </a:p>
          <a:p>
            <a:pPr marL="228600" indent="-228600" eaLnBrk="1" fontAlgn="auto" hangingPunct="1">
              <a:spcBef>
                <a:spcPts val="0"/>
              </a:spcBef>
              <a:spcAft>
                <a:spcPts val="0"/>
              </a:spcAft>
              <a:defRPr/>
            </a:pPr>
            <a:endParaRPr lang="en-US" sz="2000" dirty="0" smtClean="0"/>
          </a:p>
          <a:p>
            <a:pPr marL="228600" indent="-228600" eaLnBrk="1" fontAlgn="auto" hangingPunct="1">
              <a:spcBef>
                <a:spcPts val="0"/>
              </a:spcBef>
              <a:spcAft>
                <a:spcPts val="0"/>
              </a:spcAft>
              <a:defRPr/>
            </a:pPr>
            <a:r>
              <a:rPr lang="en-US" sz="2000" dirty="0" smtClean="0"/>
              <a:t>A </a:t>
            </a:r>
            <a:r>
              <a:rPr lang="en-US" sz="2000" dirty="0" err="1" smtClean="0"/>
              <a:t>Mujtahid</a:t>
            </a:r>
            <a:r>
              <a:rPr lang="en-US" sz="2000" dirty="0" smtClean="0"/>
              <a:t> is an Islamic legal authority </a:t>
            </a:r>
          </a:p>
          <a:p>
            <a:pPr eaLnBrk="1" fontAlgn="auto" hangingPunct="1">
              <a:spcBef>
                <a:spcPts val="0"/>
              </a:spcBef>
              <a:spcAft>
                <a:spcPts val="0"/>
              </a:spcAft>
              <a:defRPr/>
            </a:pPr>
            <a:endParaRPr lang="en-US" sz="2000" dirty="0" smtClean="0"/>
          </a:p>
          <a:p>
            <a:pPr eaLnBrk="1" fontAlgn="auto" hangingPunct="1">
              <a:spcBef>
                <a:spcPts val="0"/>
              </a:spcBef>
              <a:spcAft>
                <a:spcPts val="0"/>
              </a:spcAft>
              <a:defRPr/>
            </a:pPr>
            <a:r>
              <a:rPr lang="en-US" sz="2000" dirty="0" smtClean="0"/>
              <a:t>In Sunni Islam in particular, only a legitimate </a:t>
            </a:r>
            <a:r>
              <a:rPr lang="en-US" sz="2000" dirty="0" err="1" smtClean="0"/>
              <a:t>mujtahid</a:t>
            </a:r>
            <a:r>
              <a:rPr lang="en-US" sz="2000" dirty="0" smtClean="0"/>
              <a:t> may issue a legal decision.   Knowing this helps to knock down the argument that there are many versions of Islam.  This is another deliberate distraction.</a:t>
            </a:r>
          </a:p>
          <a:p>
            <a:pPr eaLnBrk="1" fontAlgn="auto" hangingPunct="1">
              <a:spcBef>
                <a:spcPts val="0"/>
              </a:spcBef>
              <a:spcAft>
                <a:spcPts val="0"/>
              </a:spcAft>
              <a:defRPr/>
            </a:pPr>
            <a:endParaRPr lang="en-US" sz="2000" dirty="0" smtClean="0"/>
          </a:p>
          <a:p>
            <a:pPr eaLnBrk="1" fontAlgn="auto" hangingPunct="1">
              <a:spcBef>
                <a:spcPts val="0"/>
              </a:spcBef>
              <a:spcAft>
                <a:spcPts val="0"/>
              </a:spcAft>
              <a:defRPr/>
            </a:pPr>
            <a:r>
              <a:rPr lang="en-US" sz="2000" dirty="0" smtClean="0"/>
              <a:t>Note the specific requirements and the consequences of a ruling in Islamic Law.</a:t>
            </a:r>
          </a:p>
          <a:p>
            <a:pPr eaLnBrk="1" fontAlgn="auto" hangingPunct="1">
              <a:spcBef>
                <a:spcPts val="0"/>
              </a:spcBef>
              <a:spcAft>
                <a:spcPts val="0"/>
              </a:spcAft>
              <a:defRPr/>
            </a:pPr>
            <a:endParaRPr lang="en-US" sz="2000" dirty="0" smtClean="0"/>
          </a:p>
          <a:p>
            <a:pPr eaLnBrk="1" fontAlgn="auto" hangingPunct="1">
              <a:spcBef>
                <a:spcPts val="0"/>
              </a:spcBef>
              <a:spcAft>
                <a:spcPts val="0"/>
              </a:spcAft>
              <a:defRPr/>
            </a:pPr>
            <a:r>
              <a:rPr lang="en-US" sz="2000" dirty="0" smtClean="0"/>
              <a:t>This principle of consensus is critical to addressing the myth that there are many versions of Islam.  There is only one version of Islam.  Do not let the </a:t>
            </a:r>
            <a:r>
              <a:rPr lang="en-US" sz="2000" dirty="0" err="1" smtClean="0"/>
              <a:t>Shia</a:t>
            </a:r>
            <a:r>
              <a:rPr lang="en-US" sz="2000" dirty="0" smtClean="0"/>
              <a:t>/Sunni divide confuse you.  More on this in a few minutes.  Islamic Law is Islamic Law.</a:t>
            </a:r>
          </a:p>
          <a:p>
            <a:pPr eaLnBrk="1" fontAlgn="auto" hangingPunct="1">
              <a:spcBef>
                <a:spcPts val="0"/>
              </a:spcBef>
              <a:spcAft>
                <a:spcPts val="0"/>
              </a:spcAft>
              <a:defRPr/>
            </a:pPr>
            <a:endParaRPr lang="en-US" sz="2000" dirty="0"/>
          </a:p>
        </p:txBody>
      </p:sp>
    </p:spTree>
    <p:extLst>
      <p:ext uri="{BB962C8B-B14F-4D97-AF65-F5344CB8AC3E}">
        <p14:creationId xmlns:p14="http://schemas.microsoft.com/office/powerpoint/2010/main" val="1126736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2000" dirty="0" smtClean="0"/>
              <a:t>My goal is to provide facts with citations so that you can continue your own study.</a:t>
            </a:r>
          </a:p>
          <a:p>
            <a:pPr eaLnBrk="1" hangingPunct="1">
              <a:spcBef>
                <a:spcPct val="0"/>
              </a:spcBef>
            </a:pPr>
            <a:endParaRPr lang="en-US" sz="2000" dirty="0" smtClean="0"/>
          </a:p>
          <a:p>
            <a:pPr eaLnBrk="1" hangingPunct="1">
              <a:spcBef>
                <a:spcPct val="0"/>
              </a:spcBef>
            </a:pPr>
            <a:r>
              <a:rPr lang="en-US" sz="2000" dirty="0" smtClean="0"/>
              <a:t>Fortunately, until recently the Islamic community was very open and it was easy to verify what they have said and are saying.  Because many in the West are doing solid research many Islamic organizations are pulling this information from their websites.</a:t>
            </a:r>
          </a:p>
          <a:p>
            <a:pPr eaLnBrk="1" hangingPunct="1">
              <a:spcBef>
                <a:spcPct val="0"/>
              </a:spcBef>
            </a:pPr>
            <a:endParaRPr lang="en-US" sz="2000" dirty="0" smtClean="0"/>
          </a:p>
          <a:p>
            <a:pPr eaLnBrk="1" hangingPunct="1">
              <a:spcBef>
                <a:spcPct val="0"/>
              </a:spcBef>
            </a:pPr>
            <a:endParaRPr lang="en-US" sz="2000" dirty="0" smtClean="0"/>
          </a:p>
        </p:txBody>
      </p:sp>
      <p:sp>
        <p:nvSpPr>
          <p:cNvPr id="706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A39B70D-ED4E-4389-82E0-D1DFFA9F811A}" type="slidenum">
              <a:rPr lang="en-US" smtClean="0">
                <a:solidFill>
                  <a:srgbClr val="000000"/>
                </a:solidFill>
              </a:rPr>
              <a:pPr fontAlgn="base">
                <a:spcBef>
                  <a:spcPct val="0"/>
                </a:spcBef>
                <a:spcAft>
                  <a:spcPct val="0"/>
                </a:spcAft>
                <a:defRPr/>
              </a:pPr>
              <a:t>3</a:t>
            </a:fld>
            <a:endParaRPr lang="en-US" dirty="0" smtClean="0">
              <a:solidFill>
                <a:srgbClr val="000000"/>
              </a:solidFill>
            </a:endParaRPr>
          </a:p>
        </p:txBody>
      </p:sp>
    </p:spTree>
    <p:extLst>
      <p:ext uri="{BB962C8B-B14F-4D97-AF65-F5344CB8AC3E}">
        <p14:creationId xmlns:p14="http://schemas.microsoft.com/office/powerpoint/2010/main" val="35250144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73C772-04AA-4B23-A6DB-2415F358E031}" type="slidenum">
              <a:rPr lang="en-US" smtClean="0"/>
              <a:pPr fontAlgn="base">
                <a:spcBef>
                  <a:spcPct val="0"/>
                </a:spcBef>
                <a:spcAft>
                  <a:spcPct val="0"/>
                </a:spcAft>
                <a:defRPr/>
              </a:pPr>
              <a:t>31</a:t>
            </a:fld>
            <a:endParaRPr lang="en-US" smtClean="0"/>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2000" smtClean="0"/>
              <a:t>The first citation is from 1350 AD, the second in from 2006.  Note the consistency of argument and how jihad is defined.</a:t>
            </a:r>
          </a:p>
          <a:p>
            <a:pPr eaLnBrk="1" hangingPunct="1">
              <a:spcBef>
                <a:spcPct val="0"/>
              </a:spcBef>
            </a:pPr>
            <a:endParaRPr lang="en-US" sz="2000" smtClean="0"/>
          </a:p>
          <a:p>
            <a:pPr eaLnBrk="1" hangingPunct="1">
              <a:spcBef>
                <a:spcPct val="0"/>
              </a:spcBef>
            </a:pPr>
            <a:r>
              <a:rPr lang="en-US" sz="2000" smtClean="0"/>
              <a:t>Qaradawi’s sermon is available at the MEMRI website.</a:t>
            </a:r>
          </a:p>
          <a:p>
            <a:pPr eaLnBrk="1" hangingPunct="1">
              <a:spcBef>
                <a:spcPct val="0"/>
              </a:spcBef>
            </a:pPr>
            <a:endParaRPr lang="en-US" sz="2000" smtClean="0"/>
          </a:p>
          <a:p>
            <a:pPr eaLnBrk="1" hangingPunct="1">
              <a:spcBef>
                <a:spcPct val="0"/>
              </a:spcBef>
            </a:pPr>
            <a:r>
              <a:rPr lang="en-US" sz="2000" smtClean="0"/>
              <a:t>During one of his widely viewed Qatar TV sermons on February 25, 2006, Qaradawi elucidated &lt;</a:t>
            </a:r>
            <a:r>
              <a:rPr lang="en-US" sz="2000" smtClean="0">
                <a:hlinkClick r:id="rId3"/>
              </a:rPr>
              <a:t>http://www.memritv.org/Transcript.asp?P1=1052</a:t>
            </a:r>
            <a:r>
              <a:rPr lang="en-US" sz="2000" smtClean="0"/>
              <a:t>&gt;  these ideas: </a:t>
            </a:r>
          </a:p>
          <a:p>
            <a:pPr eaLnBrk="1" hangingPunct="1">
              <a:spcBef>
                <a:spcPct val="0"/>
              </a:spcBef>
            </a:pPr>
            <a:endParaRPr lang="en-US" sz="2000" smtClean="0"/>
          </a:p>
          <a:p>
            <a:pPr eaLnBrk="1" hangingPunct="1">
              <a:spcBef>
                <a:spcPct val="0"/>
              </a:spcBef>
            </a:pPr>
            <a:endParaRPr lang="en-US" sz="2000" smtClean="0"/>
          </a:p>
        </p:txBody>
      </p:sp>
    </p:spTree>
    <p:extLst>
      <p:ext uri="{BB962C8B-B14F-4D97-AF65-F5344CB8AC3E}">
        <p14:creationId xmlns:p14="http://schemas.microsoft.com/office/powerpoint/2010/main" val="11655150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E2C7E29-9CBE-4BC4-A1A0-84C594D771AF}" type="slidenum">
              <a:rPr lang="en-US" smtClean="0">
                <a:latin typeface="Arial" charset="0"/>
                <a:cs typeface="Arial" charset="0"/>
              </a:rPr>
              <a:pPr fontAlgn="base">
                <a:spcBef>
                  <a:spcPct val="0"/>
                </a:spcBef>
                <a:spcAft>
                  <a:spcPct val="0"/>
                </a:spcAft>
              </a:pPr>
              <a:t>32</a:t>
            </a:fld>
            <a:endParaRPr lang="en-US" smtClean="0">
              <a:latin typeface="Arial" charset="0"/>
              <a:cs typeface="Arial" charset="0"/>
            </a:endParaRPr>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2" name="Rectangle 3"/>
          <p:cNvSpPr>
            <a:spLocks noGrp="1" noChangeArrowheads="1"/>
          </p:cNvSpPr>
          <p:nvPr>
            <p:ph type="body" idx="1"/>
          </p:nvPr>
        </p:nvSpPr>
        <p:spPr bwMode="auto">
          <a:xfrm>
            <a:off x="152400" y="4343400"/>
            <a:ext cx="6553200" cy="4800600"/>
          </a:xfrm>
          <a:noFill/>
        </p:spPr>
        <p:txBody>
          <a:bodyPr wrap="square" numCol="1" anchor="t" anchorCtr="0" compatLnSpc="1">
            <a:prstTxWarp prst="textNoShape">
              <a:avLst/>
            </a:prstTxWarp>
          </a:bodyPr>
          <a:lstStyle/>
          <a:p>
            <a:pPr eaLnBrk="1" hangingPunct="1">
              <a:spcBef>
                <a:spcPct val="0"/>
              </a:spcBef>
            </a:pPr>
            <a:r>
              <a:rPr lang="en-US" sz="2000" smtClean="0">
                <a:solidFill>
                  <a:srgbClr val="000000"/>
                </a:solidFill>
              </a:rPr>
              <a:t>This is a listing of the surahs or chapters in chronological order.  Every scholar of Islam knows this sequence and knows why each sura is where it is in the sequence.</a:t>
            </a:r>
          </a:p>
          <a:p>
            <a:pPr eaLnBrk="1" hangingPunct="1">
              <a:spcBef>
                <a:spcPct val="0"/>
              </a:spcBef>
            </a:pPr>
            <a:endParaRPr lang="en-US" sz="1100" smtClean="0">
              <a:solidFill>
                <a:srgbClr val="000000"/>
              </a:solidFill>
            </a:endParaRPr>
          </a:p>
          <a:p>
            <a:pPr eaLnBrk="1" hangingPunct="1">
              <a:spcBef>
                <a:spcPct val="0"/>
              </a:spcBef>
            </a:pPr>
            <a:r>
              <a:rPr lang="en-US" sz="2000" smtClean="0">
                <a:solidFill>
                  <a:srgbClr val="000000"/>
                </a:solidFill>
              </a:rPr>
              <a:t>Using the popular accolade that Islam is a religion of peace, let’s follow the order and sequence and see where we end up.</a:t>
            </a:r>
          </a:p>
          <a:p>
            <a:pPr eaLnBrk="1" hangingPunct="1">
              <a:spcBef>
                <a:spcPct val="0"/>
              </a:spcBef>
            </a:pPr>
            <a:endParaRPr lang="en-US" sz="1100" smtClean="0">
              <a:solidFill>
                <a:srgbClr val="000000"/>
              </a:solidFill>
            </a:endParaRPr>
          </a:p>
          <a:p>
            <a:pPr eaLnBrk="1" hangingPunct="1">
              <a:spcBef>
                <a:spcPct val="0"/>
              </a:spcBef>
            </a:pPr>
            <a:r>
              <a:rPr lang="en-US" sz="2000" smtClean="0">
                <a:solidFill>
                  <a:srgbClr val="000000"/>
                </a:solidFill>
              </a:rPr>
              <a:t>Click through…</a:t>
            </a:r>
          </a:p>
          <a:p>
            <a:pPr eaLnBrk="1" hangingPunct="1">
              <a:spcBef>
                <a:spcPct val="0"/>
              </a:spcBef>
            </a:pPr>
            <a:endParaRPr lang="en-US" sz="1100" smtClean="0">
              <a:solidFill>
                <a:srgbClr val="000000"/>
              </a:solidFill>
            </a:endParaRPr>
          </a:p>
          <a:p>
            <a:pPr eaLnBrk="1" hangingPunct="1">
              <a:spcBef>
                <a:spcPct val="0"/>
              </a:spcBef>
            </a:pPr>
            <a:r>
              <a:rPr lang="en-US" sz="2000" smtClean="0">
                <a:solidFill>
                  <a:srgbClr val="000000"/>
                </a:solidFill>
              </a:rPr>
              <a:t>So I must ask:  Is Islam a religion of peace??  If so, when and for whom?</a:t>
            </a:r>
          </a:p>
          <a:p>
            <a:pPr eaLnBrk="1" hangingPunct="1">
              <a:spcBef>
                <a:spcPct val="0"/>
              </a:spcBef>
            </a:pPr>
            <a:endParaRPr lang="en-US" sz="1000" smtClean="0">
              <a:solidFill>
                <a:srgbClr val="000000"/>
              </a:solidFill>
            </a:endParaRPr>
          </a:p>
          <a:p>
            <a:pPr eaLnBrk="1" hangingPunct="1">
              <a:spcBef>
                <a:spcPct val="0"/>
              </a:spcBef>
            </a:pPr>
            <a:r>
              <a:rPr lang="en-US" sz="2000" smtClean="0">
                <a:solidFill>
                  <a:srgbClr val="000000"/>
                </a:solidFill>
              </a:rPr>
              <a:t>Notice how MAJ Hasan handles this and this is from his brief that he gave at Walter Reed multiple times before he went to Forty Hood.</a:t>
            </a:r>
            <a:endParaRPr lang="en-US" smtClean="0"/>
          </a:p>
          <a:p>
            <a:pPr eaLnBrk="1" hangingPunct="1">
              <a:spcBef>
                <a:spcPct val="0"/>
              </a:spcBef>
            </a:pPr>
            <a:endParaRPr lang="en-US" smtClean="0">
              <a:latin typeface="Arial" charset="0"/>
              <a:cs typeface="Arial" charset="0"/>
            </a:endParaRPr>
          </a:p>
          <a:p>
            <a:pPr eaLnBrk="1" hangingPunct="1">
              <a:spcBef>
                <a:spcPct val="0"/>
              </a:spcBef>
            </a:pPr>
            <a:endParaRPr lang="en-US" smtClean="0">
              <a:latin typeface="Arial" charset="0"/>
              <a:cs typeface="Arial" charset="0"/>
            </a:endParaRPr>
          </a:p>
        </p:txBody>
      </p:sp>
    </p:spTree>
    <p:extLst>
      <p:ext uri="{BB962C8B-B14F-4D97-AF65-F5344CB8AC3E}">
        <p14:creationId xmlns:p14="http://schemas.microsoft.com/office/powerpoint/2010/main" val="1262265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F8AE67D-E8E7-485B-8CF9-1FBD0A49E04C}" type="slidenum">
              <a:rPr lang="en-US" smtClean="0">
                <a:solidFill>
                  <a:srgbClr val="000000"/>
                </a:solidFill>
                <a:latin typeface="Arial" charset="0"/>
                <a:cs typeface="Arial" charset="0"/>
              </a:rPr>
              <a:pPr fontAlgn="base">
                <a:spcBef>
                  <a:spcPct val="0"/>
                </a:spcBef>
                <a:spcAft>
                  <a:spcPct val="0"/>
                </a:spcAft>
              </a:pPr>
              <a:t>33</a:t>
            </a:fld>
            <a:endParaRPr lang="en-US" smtClean="0">
              <a:solidFill>
                <a:srgbClr val="000000"/>
              </a:solidFill>
              <a:latin typeface="Arial" charset="0"/>
              <a:cs typeface="Arial" charset="0"/>
            </a:endParaRPr>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3668" name="Rectangle 3"/>
          <p:cNvSpPr>
            <a:spLocks noGrp="1" noChangeArrowheads="1"/>
          </p:cNvSpPr>
          <p:nvPr>
            <p:ph type="body" idx="1"/>
          </p:nvPr>
        </p:nvSpPr>
        <p:spPr>
          <a:ln/>
        </p:spPr>
        <p:txBody>
          <a:bodyPr/>
          <a:lstStyle/>
          <a:p>
            <a:pPr eaLnBrk="1" fontAlgn="auto" hangingPunct="1">
              <a:spcBef>
                <a:spcPts val="0"/>
              </a:spcBef>
              <a:spcAft>
                <a:spcPts val="0"/>
              </a:spcAft>
              <a:defRPr/>
            </a:pPr>
            <a:r>
              <a:rPr lang="en-US" sz="2000" dirty="0" smtClean="0"/>
              <a:t>One more illustration. This time to gain an understanding of what jihad is.</a:t>
            </a:r>
          </a:p>
          <a:p>
            <a:pPr eaLnBrk="1" fontAlgn="auto" hangingPunct="1">
              <a:spcBef>
                <a:spcPts val="0"/>
              </a:spcBef>
              <a:spcAft>
                <a:spcPts val="0"/>
              </a:spcAft>
              <a:defRPr/>
            </a:pPr>
            <a:endParaRPr lang="en-US" sz="2000" dirty="0" smtClean="0"/>
          </a:p>
          <a:p>
            <a:pPr eaLnBrk="1" fontAlgn="auto" hangingPunct="1">
              <a:spcBef>
                <a:spcPts val="0"/>
              </a:spcBef>
              <a:spcAft>
                <a:spcPts val="0"/>
              </a:spcAft>
              <a:defRPr/>
            </a:pPr>
            <a:r>
              <a:rPr lang="en-US" sz="2000" dirty="0" smtClean="0"/>
              <a:t>What have we learned?</a:t>
            </a:r>
          </a:p>
          <a:p>
            <a:pPr marL="457200" indent="-457200" eaLnBrk="1" fontAlgn="auto" hangingPunct="1">
              <a:spcBef>
                <a:spcPts val="0"/>
              </a:spcBef>
              <a:spcAft>
                <a:spcPts val="0"/>
              </a:spcAft>
              <a:buFont typeface="+mj-lt"/>
              <a:buAutoNum type="arabicPeriod"/>
              <a:defRPr/>
            </a:pPr>
            <a:r>
              <a:rPr lang="en-US" sz="2000" dirty="0" smtClean="0"/>
              <a:t>First we now understand who is “cherry picking” from the Quran.</a:t>
            </a:r>
          </a:p>
          <a:p>
            <a:pPr marL="457200" indent="-457200" eaLnBrk="1" fontAlgn="auto" hangingPunct="1">
              <a:spcBef>
                <a:spcPts val="0"/>
              </a:spcBef>
              <a:spcAft>
                <a:spcPts val="0"/>
              </a:spcAft>
              <a:buFont typeface="+mj-lt"/>
              <a:buAutoNum type="arabicPeriod"/>
              <a:defRPr/>
            </a:pPr>
            <a:r>
              <a:rPr lang="en-US" sz="2000" dirty="0" smtClean="0"/>
              <a:t>Second we learn that there are some fairly simple rules of exegesis and hermeneutics which we can apply.</a:t>
            </a:r>
          </a:p>
          <a:p>
            <a:pPr eaLnBrk="1" fontAlgn="auto" hangingPunct="1">
              <a:spcBef>
                <a:spcPts val="0"/>
              </a:spcBef>
              <a:spcAft>
                <a:spcPts val="0"/>
              </a:spcAft>
              <a:defRPr/>
            </a:pPr>
            <a:endParaRPr lang="en-US" sz="2000" dirty="0" smtClean="0">
              <a:latin typeface="Arial" pitchFamily="34" charset="0"/>
              <a:cs typeface="Arial" pitchFamily="34" charset="0"/>
            </a:endParaRPr>
          </a:p>
        </p:txBody>
      </p:sp>
    </p:spTree>
    <p:extLst>
      <p:ext uri="{BB962C8B-B14F-4D97-AF65-F5344CB8AC3E}">
        <p14:creationId xmlns:p14="http://schemas.microsoft.com/office/powerpoint/2010/main" val="13044995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6EA74EB-8065-478A-8040-73C9AD6FA58F}" type="slidenum">
              <a:rPr lang="en-US" smtClean="0">
                <a:latin typeface="Arial" charset="0"/>
                <a:cs typeface="Arial" charset="0"/>
              </a:rPr>
              <a:pPr fontAlgn="base">
                <a:spcBef>
                  <a:spcPct val="0"/>
                </a:spcBef>
                <a:spcAft>
                  <a:spcPct val="0"/>
                </a:spcAft>
              </a:pPr>
              <a:t>34</a:t>
            </a:fld>
            <a:endParaRPr lang="en-US" smtClean="0">
              <a:latin typeface="Arial" charset="0"/>
              <a:cs typeface="Arial" charset="0"/>
            </a:endParaRPr>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pPr>
            <a:r>
              <a:rPr lang="en-US" u="sng" smtClean="0">
                <a:latin typeface="Arial" charset="0"/>
                <a:cs typeface="Arial" charset="0"/>
              </a:rPr>
              <a:t>Article 2:</a:t>
            </a:r>
          </a:p>
          <a:p>
            <a:pPr marL="228600" indent="-228600" eaLnBrk="1" hangingPunct="1">
              <a:spcBef>
                <a:spcPct val="0"/>
              </a:spcBef>
            </a:pPr>
            <a:r>
              <a:rPr lang="en-US" u="sng" smtClean="0">
                <a:latin typeface="Arial" charset="0"/>
                <a:cs typeface="Arial" charset="0"/>
              </a:rPr>
              <a:t>First:</a:t>
            </a:r>
            <a:r>
              <a:rPr lang="en-US" smtClean="0">
                <a:latin typeface="Arial" charset="0"/>
                <a:cs typeface="Arial" charset="0"/>
              </a:rPr>
              <a:t> Islam is the official religion of the State and it is a fundamental source of legislation:</a:t>
            </a:r>
          </a:p>
          <a:p>
            <a:pPr marL="228600" indent="-228600" eaLnBrk="1" hangingPunct="1">
              <a:spcBef>
                <a:spcPct val="0"/>
              </a:spcBef>
            </a:pPr>
            <a:r>
              <a:rPr lang="en-US" smtClean="0">
                <a:latin typeface="Arial" charset="0"/>
                <a:cs typeface="Arial" charset="0"/>
              </a:rPr>
              <a:t>No law that contradicts the established provisions of Islam may be established.</a:t>
            </a:r>
          </a:p>
          <a:p>
            <a:pPr marL="228600" indent="-228600" eaLnBrk="1" hangingPunct="1">
              <a:spcBef>
                <a:spcPct val="0"/>
              </a:spcBef>
            </a:pPr>
            <a:r>
              <a:rPr lang="en-US" smtClean="0">
                <a:latin typeface="Arial" charset="0"/>
                <a:cs typeface="Arial" charset="0"/>
              </a:rPr>
              <a:t>No law that contradicts the principles of democracy may be established.</a:t>
            </a:r>
          </a:p>
          <a:p>
            <a:pPr marL="228600" indent="-228600" eaLnBrk="1" hangingPunct="1">
              <a:spcBef>
                <a:spcPct val="0"/>
              </a:spcBef>
            </a:pPr>
            <a:r>
              <a:rPr lang="en-US" smtClean="0">
                <a:latin typeface="Arial" charset="0"/>
                <a:cs typeface="Arial" charset="0"/>
              </a:rPr>
              <a:t>C.  No law that contradicts the rights and basic freedoms stipulated in this constitution may be established.</a:t>
            </a:r>
          </a:p>
        </p:txBody>
      </p:sp>
    </p:spTree>
    <p:extLst>
      <p:ext uri="{BB962C8B-B14F-4D97-AF65-F5344CB8AC3E}">
        <p14:creationId xmlns:p14="http://schemas.microsoft.com/office/powerpoint/2010/main" val="14753671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27EB723-313C-42D8-A076-6B084F00883D}" type="slidenum">
              <a:rPr lang="en-US" smtClean="0"/>
              <a:pPr fontAlgn="base">
                <a:spcBef>
                  <a:spcPct val="0"/>
                </a:spcBef>
                <a:spcAft>
                  <a:spcPct val="0"/>
                </a:spcAft>
                <a:defRPr/>
              </a:pPr>
              <a:t>35</a:t>
            </a:fld>
            <a:endParaRPr lang="en-US" smtClean="0"/>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2000" smtClean="0"/>
              <a:t>Does this sound like US Law?</a:t>
            </a:r>
          </a:p>
        </p:txBody>
      </p:sp>
    </p:spTree>
    <p:extLst>
      <p:ext uri="{BB962C8B-B14F-4D97-AF65-F5344CB8AC3E}">
        <p14:creationId xmlns:p14="http://schemas.microsoft.com/office/powerpoint/2010/main" val="22673360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5AA3A23-6B19-4A57-88BF-EF36C0AA16D5}" type="slidenum">
              <a:rPr lang="en-US" smtClean="0"/>
              <a:pPr fontAlgn="base">
                <a:spcBef>
                  <a:spcPct val="0"/>
                </a:spcBef>
                <a:spcAft>
                  <a:spcPct val="0"/>
                </a:spcAft>
                <a:defRPr/>
              </a:pPr>
              <a:t>36</a:t>
            </a:fld>
            <a:endParaRPr lang="en-US" smtClean="0"/>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2000" smtClean="0"/>
              <a:t>Once again, this is being used to teach 7</a:t>
            </a:r>
            <a:r>
              <a:rPr lang="en-US" sz="2000" baseline="30000" smtClean="0"/>
              <a:t>th</a:t>
            </a:r>
            <a:r>
              <a:rPr lang="en-US" sz="2000" smtClean="0"/>
              <a:t> graders in Islamic Schools in the US.</a:t>
            </a:r>
          </a:p>
        </p:txBody>
      </p:sp>
    </p:spTree>
    <p:extLst>
      <p:ext uri="{BB962C8B-B14F-4D97-AF65-F5344CB8AC3E}">
        <p14:creationId xmlns:p14="http://schemas.microsoft.com/office/powerpoint/2010/main" val="5465983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7355308-1209-4F9D-AAB2-683430A7B6FE}" type="slidenum">
              <a:rPr lang="en-US" smtClean="0"/>
              <a:pPr fontAlgn="base">
                <a:spcBef>
                  <a:spcPct val="0"/>
                </a:spcBef>
                <a:spcAft>
                  <a:spcPct val="0"/>
                </a:spcAft>
                <a:defRPr/>
              </a:pPr>
              <a:t>37</a:t>
            </a:fld>
            <a:endParaRPr lang="en-US" smtClean="0"/>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34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2000" i="1" smtClean="0"/>
              <a:t>The Complete Idiot’s Guide to Understanding Islam</a:t>
            </a:r>
            <a:r>
              <a:rPr lang="en-US" sz="2000" smtClean="0"/>
              <a:t> is an example of deliberate deception, similar to the text prescribed for the UNC students.</a:t>
            </a:r>
            <a:endParaRPr lang="en-US" sz="2000" i="1" smtClean="0"/>
          </a:p>
        </p:txBody>
      </p:sp>
    </p:spTree>
    <p:extLst>
      <p:ext uri="{BB962C8B-B14F-4D97-AF65-F5344CB8AC3E}">
        <p14:creationId xmlns:p14="http://schemas.microsoft.com/office/powerpoint/2010/main" val="20380365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5FB2C1C-27E6-4A55-A12B-2842B57581A5}" type="slidenum">
              <a:rPr lang="en-US" smtClean="0"/>
              <a:pPr fontAlgn="base">
                <a:spcBef>
                  <a:spcPct val="0"/>
                </a:spcBef>
                <a:spcAft>
                  <a:spcPct val="0"/>
                </a:spcAft>
                <a:defRPr/>
              </a:pPr>
              <a:t>38</a:t>
            </a:fld>
            <a:endParaRPr lang="en-US" smtClean="0"/>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2000" smtClean="0"/>
              <a:t>If this can be taught to 7</a:t>
            </a:r>
            <a:r>
              <a:rPr lang="en-US" sz="2000" baseline="30000" smtClean="0"/>
              <a:t>th</a:t>
            </a:r>
            <a:r>
              <a:rPr lang="en-US" sz="2000" smtClean="0"/>
              <a:t> Graders, why don’t leaders in the US Government understand this?</a:t>
            </a:r>
          </a:p>
        </p:txBody>
      </p:sp>
    </p:spTree>
    <p:extLst>
      <p:ext uri="{BB962C8B-B14F-4D97-AF65-F5344CB8AC3E}">
        <p14:creationId xmlns:p14="http://schemas.microsoft.com/office/powerpoint/2010/main" val="14521427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EECD92-7C75-4345-9E36-84292F43A3B9}" type="slidenum">
              <a:rPr lang="en-US" smtClean="0"/>
              <a:pPr fontAlgn="base">
                <a:spcBef>
                  <a:spcPct val="0"/>
                </a:spcBef>
                <a:spcAft>
                  <a:spcPct val="0"/>
                </a:spcAft>
                <a:defRPr/>
              </a:pPr>
              <a:t>39</a:t>
            </a:fld>
            <a:endParaRPr lang="en-US" smtClean="0"/>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55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2000" smtClean="0"/>
              <a:t>I referred to this text earlier.  In terms of understanding Islam it is the first place I go when I begin to study a concept.</a:t>
            </a:r>
          </a:p>
          <a:p>
            <a:pPr eaLnBrk="1" hangingPunct="1">
              <a:spcBef>
                <a:spcPct val="0"/>
              </a:spcBef>
            </a:pPr>
            <a:endParaRPr lang="en-US" sz="2000" smtClean="0"/>
          </a:p>
          <a:p>
            <a:pPr eaLnBrk="1" hangingPunct="1">
              <a:spcBef>
                <a:spcPct val="0"/>
              </a:spcBef>
            </a:pPr>
            <a:r>
              <a:rPr lang="en-US" sz="2000" smtClean="0"/>
              <a:t>When beginning a study about Islam, it is very important to use texts which are written by Muslims for Muslims.</a:t>
            </a:r>
          </a:p>
        </p:txBody>
      </p:sp>
    </p:spTree>
    <p:extLst>
      <p:ext uri="{BB962C8B-B14F-4D97-AF65-F5344CB8AC3E}">
        <p14:creationId xmlns:p14="http://schemas.microsoft.com/office/powerpoint/2010/main" val="38389550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0" y="4343400"/>
            <a:ext cx="6858000" cy="4800600"/>
          </a:xfrm>
        </p:spPr>
        <p:txBody>
          <a:bodyPr>
            <a:normAutofit lnSpcReduction="10000"/>
          </a:bodyPr>
          <a:lstStyle/>
          <a:p>
            <a:pPr eaLnBrk="1" fontAlgn="auto" hangingPunct="1">
              <a:spcBef>
                <a:spcPts val="0"/>
              </a:spcBef>
              <a:spcAft>
                <a:spcPts val="0"/>
              </a:spcAft>
              <a:defRPr/>
            </a:pPr>
            <a:r>
              <a:rPr lang="en-US" sz="2000" dirty="0" smtClean="0"/>
              <a:t>This is a direct quote from a Muslim Brotherhood document.  </a:t>
            </a:r>
          </a:p>
          <a:p>
            <a:pPr eaLnBrk="1" fontAlgn="auto" hangingPunct="1">
              <a:spcBef>
                <a:spcPts val="0"/>
              </a:spcBef>
              <a:spcAft>
                <a:spcPts val="0"/>
              </a:spcAft>
              <a:defRPr/>
            </a:pPr>
            <a:endParaRPr lang="en-US" sz="2000" dirty="0" smtClean="0"/>
          </a:p>
          <a:p>
            <a:pPr eaLnBrk="1" fontAlgn="auto" hangingPunct="1">
              <a:spcBef>
                <a:spcPts val="0"/>
              </a:spcBef>
              <a:spcAft>
                <a:spcPts val="0"/>
              </a:spcAft>
              <a:defRPr/>
            </a:pPr>
            <a:r>
              <a:rPr lang="en-US" sz="2000" dirty="0" smtClean="0"/>
              <a:t>This May 1991 memo was written by Mohamed </a:t>
            </a:r>
            <a:r>
              <a:rPr lang="en-US" sz="2000" dirty="0" err="1" smtClean="0"/>
              <a:t>Akram</a:t>
            </a:r>
            <a:r>
              <a:rPr lang="en-US" sz="2000" dirty="0" smtClean="0"/>
              <a:t>, a.k.a. Mohamed </a:t>
            </a:r>
            <a:r>
              <a:rPr lang="en-US" sz="2000" dirty="0" err="1" smtClean="0"/>
              <a:t>Adlouni</a:t>
            </a:r>
            <a:r>
              <a:rPr lang="en-US" sz="2000" dirty="0" smtClean="0"/>
              <a:t>, for the </a:t>
            </a:r>
            <a:r>
              <a:rPr lang="en-US" sz="2000" dirty="0" err="1" smtClean="0"/>
              <a:t>Shura</a:t>
            </a:r>
            <a:r>
              <a:rPr lang="en-US" sz="2000" dirty="0" smtClean="0"/>
              <a:t> Council of the Muslim Brotherhood. In the introductory letter, </a:t>
            </a:r>
            <a:r>
              <a:rPr lang="en-US" sz="2000" dirty="0" err="1" smtClean="0"/>
              <a:t>Akram</a:t>
            </a:r>
            <a:r>
              <a:rPr lang="en-US" sz="2000" dirty="0" smtClean="0"/>
              <a:t> referenced a "long-term plan…approved and adopted" by the </a:t>
            </a:r>
            <a:r>
              <a:rPr lang="en-US" sz="2000" dirty="0" err="1" smtClean="0"/>
              <a:t>Shura</a:t>
            </a:r>
            <a:r>
              <a:rPr lang="en-US" sz="2000" dirty="0" smtClean="0"/>
              <a:t> Council in 1987 and proposed this memo as a supplement to that plan and requested that the memo be added to the agenda for an upcoming Council meeting. Appended to the document is a list of all Muslim Brotherhood organizations in North America as of 1991.</a:t>
            </a:r>
          </a:p>
          <a:p>
            <a:pPr eaLnBrk="1" fontAlgn="auto" hangingPunct="1">
              <a:spcBef>
                <a:spcPts val="0"/>
              </a:spcBef>
              <a:spcAft>
                <a:spcPts val="0"/>
              </a:spcAft>
              <a:defRPr/>
            </a:pPr>
            <a:r>
              <a:rPr lang="en-US" sz="2000" dirty="0" smtClean="0"/>
              <a:t> </a:t>
            </a:r>
          </a:p>
          <a:p>
            <a:pPr eaLnBrk="1" fontAlgn="auto" hangingPunct="1">
              <a:spcBef>
                <a:spcPts val="0"/>
              </a:spcBef>
              <a:spcAft>
                <a:spcPts val="0"/>
              </a:spcAft>
              <a:defRPr/>
            </a:pPr>
            <a:r>
              <a:rPr lang="en-US" sz="2000" dirty="0" smtClean="0"/>
              <a:t>This is one of the documents introduced into evidence in the Holy Land Foundation Trial which we will look at in a few minutes.</a:t>
            </a:r>
            <a:br>
              <a:rPr lang="en-US" sz="2000" dirty="0" smtClean="0"/>
            </a:br>
            <a:endParaRPr lang="en-US" sz="2000" dirty="0" smtClean="0"/>
          </a:p>
          <a:p>
            <a:pPr eaLnBrk="1" fontAlgn="auto" hangingPunct="1">
              <a:spcBef>
                <a:spcPts val="0"/>
              </a:spcBef>
              <a:spcAft>
                <a:spcPts val="0"/>
              </a:spcAft>
              <a:defRPr/>
            </a:pPr>
            <a:endParaRPr lang="en-US" sz="2000" dirty="0" smtClean="0"/>
          </a:p>
        </p:txBody>
      </p:sp>
      <p:sp>
        <p:nvSpPr>
          <p:cNvPr id="1341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450C46-F7C9-4787-8175-551F42295472}" type="slidenum">
              <a:rPr lang="en-US" smtClean="0"/>
              <a:pPr fontAlgn="base">
                <a:spcBef>
                  <a:spcPct val="0"/>
                </a:spcBef>
                <a:spcAft>
                  <a:spcPct val="0"/>
                </a:spcAft>
                <a:defRPr/>
              </a:pPr>
              <a:t>40</a:t>
            </a:fld>
            <a:endParaRPr lang="en-US" smtClean="0"/>
          </a:p>
        </p:txBody>
      </p:sp>
    </p:spTree>
    <p:extLst>
      <p:ext uri="{BB962C8B-B14F-4D97-AF65-F5344CB8AC3E}">
        <p14:creationId xmlns:p14="http://schemas.microsoft.com/office/powerpoint/2010/main" val="2423621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2000" dirty="0" smtClean="0"/>
              <a:t>As I began my study after 9/11, I quickly realized the need to carefully select what I read.  For the most part, I use resources which are written for Muslims by Muslims.  The other sources I use only for insight or because they are in the mainstream and I need to know what is being said by the pundit crowd.</a:t>
            </a:r>
          </a:p>
        </p:txBody>
      </p:sp>
      <p:sp>
        <p:nvSpPr>
          <p:cNvPr id="716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36A1373-B744-46E8-961F-3D2578A59B91}" type="slidenum">
              <a:rPr lang="en-US" smtClean="0">
                <a:solidFill>
                  <a:srgbClr val="000000"/>
                </a:solidFill>
              </a:rPr>
              <a:pPr fontAlgn="base">
                <a:spcBef>
                  <a:spcPct val="0"/>
                </a:spcBef>
                <a:spcAft>
                  <a:spcPct val="0"/>
                </a:spcAft>
                <a:defRPr/>
              </a:pPr>
              <a:t>4</a:t>
            </a:fld>
            <a:endParaRPr lang="en-US" dirty="0" smtClean="0">
              <a:solidFill>
                <a:srgbClr val="000000"/>
              </a:solidFill>
            </a:endParaRPr>
          </a:p>
        </p:txBody>
      </p:sp>
    </p:spTree>
    <p:extLst>
      <p:ext uri="{BB962C8B-B14F-4D97-AF65-F5344CB8AC3E}">
        <p14:creationId xmlns:p14="http://schemas.microsoft.com/office/powerpoint/2010/main" val="25713764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2000" smtClean="0"/>
              <a:t>Note the stark differences</a:t>
            </a:r>
          </a:p>
        </p:txBody>
      </p:sp>
      <p:sp>
        <p:nvSpPr>
          <p:cNvPr id="1249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B709C0-D196-4981-8FF7-712DA4694A42}" type="slidenum">
              <a:rPr lang="en-US" smtClean="0"/>
              <a:pPr fontAlgn="base">
                <a:spcBef>
                  <a:spcPct val="0"/>
                </a:spcBef>
                <a:spcAft>
                  <a:spcPct val="0"/>
                </a:spcAft>
                <a:defRPr/>
              </a:pPr>
              <a:t>41</a:t>
            </a:fld>
            <a:endParaRPr lang="en-US" smtClean="0"/>
          </a:p>
        </p:txBody>
      </p:sp>
    </p:spTree>
    <p:extLst>
      <p:ext uri="{BB962C8B-B14F-4D97-AF65-F5344CB8AC3E}">
        <p14:creationId xmlns:p14="http://schemas.microsoft.com/office/powerpoint/2010/main" val="14353992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2400" y="4343400"/>
            <a:ext cx="6553200" cy="4648200"/>
          </a:xfrm>
        </p:spPr>
        <p:txBody>
          <a:bodyPr>
            <a:normAutofit/>
          </a:bodyPr>
          <a:lstStyle/>
          <a:p>
            <a:r>
              <a:rPr lang="en-US" sz="2200" dirty="0" smtClean="0"/>
              <a:t>Take a good look at this. Does this look like what we have here in the US?  This is the structure prescribed by </a:t>
            </a:r>
            <a:r>
              <a:rPr lang="en-US" sz="2200" dirty="0" err="1" smtClean="0"/>
              <a:t>Sharia</a:t>
            </a:r>
            <a:r>
              <a:rPr lang="en-US" sz="2200" dirty="0" smtClean="0"/>
              <a:t>.</a:t>
            </a:r>
          </a:p>
          <a:p>
            <a:r>
              <a:rPr lang="en-US" sz="2200" dirty="0" smtClean="0"/>
              <a:t>Here is why this necessary from an Islamic perspective.  For a Muslim to swear allegiance to a legal system, a constitution, a nation, other than Allah, the Quran, the last prophet, Muhammad and the </a:t>
            </a:r>
            <a:r>
              <a:rPr lang="en-US" sz="2200" dirty="0" err="1" smtClean="0"/>
              <a:t>Sharia</a:t>
            </a:r>
            <a:r>
              <a:rPr lang="en-US" sz="2200" dirty="0" smtClean="0"/>
              <a:t> is to do what Allah has prohibited.  Thus the Muslim is worthy of death and eternal damnation to hell, unless he is doing so to deceive the non-Muslim (you and me) and to further Islam and the imposition of </a:t>
            </a:r>
            <a:r>
              <a:rPr lang="en-US" sz="2200" dirty="0" err="1" smtClean="0"/>
              <a:t>Sharia</a:t>
            </a:r>
            <a:r>
              <a:rPr lang="en-US" sz="2200" dirty="0" smtClean="0"/>
              <a:t>, to replace the civilization and in the case of America, to replace all religions and the Constitution.</a:t>
            </a:r>
            <a:endParaRPr lang="en-US" sz="2200" dirty="0"/>
          </a:p>
        </p:txBody>
      </p:sp>
      <p:sp>
        <p:nvSpPr>
          <p:cNvPr id="4" name="Slide Number Placeholder 3"/>
          <p:cNvSpPr>
            <a:spLocks noGrp="1"/>
          </p:cNvSpPr>
          <p:nvPr>
            <p:ph type="sldNum" sz="quarter" idx="10"/>
          </p:nvPr>
        </p:nvSpPr>
        <p:spPr/>
        <p:txBody>
          <a:bodyPr/>
          <a:lstStyle/>
          <a:p>
            <a:fld id="{8E581CD9-4A36-4076-9F72-A1E7AC443D6F}" type="slidenum">
              <a:rPr lang="en-US" smtClean="0"/>
              <a:pPr/>
              <a:t>42</a:t>
            </a:fld>
            <a:endParaRPr lang="en-US"/>
          </a:p>
        </p:txBody>
      </p:sp>
    </p:spTree>
    <p:extLst>
      <p:ext uri="{BB962C8B-B14F-4D97-AF65-F5344CB8AC3E}">
        <p14:creationId xmlns:p14="http://schemas.microsoft.com/office/powerpoint/2010/main" val="9117893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8E4CA28-759E-4308-B613-B43C64F456A8}" type="slidenum">
              <a:rPr lang="en-US" smtClean="0"/>
              <a:pPr>
                <a:defRPr/>
              </a:pPr>
              <a:t>43</a:t>
            </a:fld>
            <a:endParaRPr lang="en-US"/>
          </a:p>
        </p:txBody>
      </p:sp>
    </p:spTree>
    <p:extLst>
      <p:ext uri="{BB962C8B-B14F-4D97-AF65-F5344CB8AC3E}">
        <p14:creationId xmlns:p14="http://schemas.microsoft.com/office/powerpoint/2010/main" val="610521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416F4A9-B645-45FA-B63A-F9AA57435003}" type="slidenum">
              <a:rPr lang="en-US" smtClean="0"/>
              <a:pPr fontAlgn="base">
                <a:spcBef>
                  <a:spcPct val="0"/>
                </a:spcBef>
                <a:spcAft>
                  <a:spcPct val="0"/>
                </a:spcAft>
                <a:defRPr/>
              </a:pPr>
              <a:t>5</a:t>
            </a:fld>
            <a:endParaRPr lang="en-US" smtClean="0"/>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2000" smtClean="0"/>
              <a:t>At 9/11 when I began this journey, I knew almost nothing about Islam.  I was like most Americans.</a:t>
            </a:r>
          </a:p>
          <a:p>
            <a:pPr eaLnBrk="1" hangingPunct="1">
              <a:spcBef>
                <a:spcPct val="0"/>
              </a:spcBef>
            </a:pPr>
            <a:endParaRPr lang="en-US" sz="2000" smtClean="0"/>
          </a:p>
          <a:p>
            <a:pPr eaLnBrk="1" hangingPunct="1">
              <a:spcBef>
                <a:spcPct val="0"/>
              </a:spcBef>
            </a:pPr>
            <a:r>
              <a:rPr lang="en-US" sz="2000" smtClean="0"/>
              <a:t>I quickly realized that the writings of people like John Esposito and Karen Armstrong needed to be set aside.  I also realized that most of what I heard on from the mainstream media and that includes Fox news was suspect at best.  The phrase “trust but verify” became my rule as I attempted to decide if what I was hearing or reading was true.  This necessity has not changed.</a:t>
            </a:r>
          </a:p>
          <a:p>
            <a:pPr eaLnBrk="1" hangingPunct="1">
              <a:spcBef>
                <a:spcPct val="0"/>
              </a:spcBef>
            </a:pPr>
            <a:endParaRPr lang="en-US" sz="2000" smtClean="0"/>
          </a:p>
          <a:p>
            <a:pPr eaLnBrk="1" hangingPunct="1">
              <a:spcBef>
                <a:spcPct val="0"/>
              </a:spcBef>
            </a:pPr>
            <a:r>
              <a:rPr lang="en-US" sz="2000" smtClean="0"/>
              <a:t>This is my initial list of original sources.</a:t>
            </a:r>
          </a:p>
        </p:txBody>
      </p:sp>
    </p:spTree>
    <p:extLst>
      <p:ext uri="{BB962C8B-B14F-4D97-AF65-F5344CB8AC3E}">
        <p14:creationId xmlns:p14="http://schemas.microsoft.com/office/powerpoint/2010/main" val="3252040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xfrm>
            <a:off x="0" y="4343400"/>
            <a:ext cx="6858000" cy="4800600"/>
          </a:xfrm>
          <a:noFill/>
        </p:spPr>
        <p:txBody>
          <a:bodyPr wrap="square" numCol="1" anchor="t" anchorCtr="0" compatLnSpc="1">
            <a:prstTxWarp prst="textNoShape">
              <a:avLst/>
            </a:prstTxWarp>
          </a:bodyPr>
          <a:lstStyle/>
          <a:p>
            <a:pPr eaLnBrk="1" hangingPunct="1">
              <a:spcBef>
                <a:spcPct val="0"/>
              </a:spcBef>
            </a:pPr>
            <a:r>
              <a:rPr lang="en-US" sz="2000" smtClean="0"/>
              <a:t>This statement is accepted truth by any Muslim who is serious about his belief because it is a summary of the Muhammad’s exhortations and Muhammad is the perfect example for all Muslims.</a:t>
            </a:r>
          </a:p>
          <a:p>
            <a:pPr eaLnBrk="1" hangingPunct="1">
              <a:spcBef>
                <a:spcPct val="0"/>
              </a:spcBef>
            </a:pPr>
            <a:endParaRPr lang="en-US" sz="2000" smtClean="0"/>
          </a:p>
          <a:p>
            <a:pPr eaLnBrk="1" hangingPunct="1">
              <a:spcBef>
                <a:spcPct val="0"/>
              </a:spcBef>
            </a:pPr>
            <a:r>
              <a:rPr lang="en-US" sz="2000" smtClean="0"/>
              <a:t>Muslims really believe this and are acting accordingly.</a:t>
            </a:r>
          </a:p>
          <a:p>
            <a:pPr eaLnBrk="1" hangingPunct="1">
              <a:spcBef>
                <a:spcPct val="0"/>
              </a:spcBef>
            </a:pPr>
            <a:endParaRPr lang="en-US" sz="2000" smtClean="0"/>
          </a:p>
          <a:p>
            <a:pPr eaLnBrk="1" hangingPunct="1">
              <a:spcBef>
                <a:spcPct val="0"/>
              </a:spcBef>
            </a:pPr>
            <a:r>
              <a:rPr lang="en-US" sz="2000" smtClean="0"/>
              <a:t>What I trust you will leave with today is more than an understanding but rather an appreciation of the fact the Muslims are organized, have a creed, principles, stated objectives and a plan.</a:t>
            </a:r>
          </a:p>
          <a:p>
            <a:pPr eaLnBrk="1" hangingPunct="1">
              <a:spcBef>
                <a:spcPct val="0"/>
              </a:spcBef>
            </a:pPr>
            <a:endParaRPr lang="en-US" sz="2000" smtClean="0"/>
          </a:p>
          <a:p>
            <a:pPr eaLnBrk="1" hangingPunct="1">
              <a:spcBef>
                <a:spcPct val="0"/>
              </a:spcBef>
            </a:pPr>
            <a:r>
              <a:rPr lang="en-US" sz="2000" smtClean="0"/>
              <a:t>The plan in the US is to destroy democracy by using democracy and ultimately replace the Constitution and Christianity with Islamic Law and Islam as the sole religion of the Land.</a:t>
            </a:r>
          </a:p>
          <a:p>
            <a:pPr eaLnBrk="1" hangingPunct="1">
              <a:spcBef>
                <a:spcPct val="0"/>
              </a:spcBef>
            </a:pPr>
            <a:endParaRPr lang="en-US" sz="2000" smtClean="0"/>
          </a:p>
          <a:p>
            <a:pPr eaLnBrk="1" hangingPunct="1">
              <a:spcBef>
                <a:spcPct val="0"/>
              </a:spcBef>
            </a:pPr>
            <a:endParaRPr lang="en-US" sz="2000" smtClean="0"/>
          </a:p>
        </p:txBody>
      </p:sp>
      <p:sp>
        <p:nvSpPr>
          <p:cNvPr id="727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9CD848-2511-4E6F-835F-B800DC2A0482}" type="slidenum">
              <a:rPr lang="en-US" smtClean="0">
                <a:solidFill>
                  <a:srgbClr val="000000"/>
                </a:solidFill>
              </a:rPr>
              <a:pPr fontAlgn="base">
                <a:spcBef>
                  <a:spcPct val="0"/>
                </a:spcBef>
                <a:spcAft>
                  <a:spcPct val="0"/>
                </a:spcAft>
                <a:defRPr/>
              </a:pPr>
              <a:t>6</a:t>
            </a:fld>
            <a:endParaRPr lang="en-US" smtClean="0">
              <a:solidFill>
                <a:srgbClr val="000000"/>
              </a:solidFill>
            </a:endParaRPr>
          </a:p>
        </p:txBody>
      </p:sp>
    </p:spTree>
    <p:extLst>
      <p:ext uri="{BB962C8B-B14F-4D97-AF65-F5344CB8AC3E}">
        <p14:creationId xmlns:p14="http://schemas.microsoft.com/office/powerpoint/2010/main" val="1305616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smtClean="0"/>
              <a:t>One of 2 churches burned in December 2011 in Zanzibar </a:t>
            </a:r>
            <a:endParaRPr lang="en-US" sz="2000" dirty="0"/>
          </a:p>
        </p:txBody>
      </p:sp>
      <p:sp>
        <p:nvSpPr>
          <p:cNvPr id="4" name="Slide Number Placeholder 3"/>
          <p:cNvSpPr>
            <a:spLocks noGrp="1"/>
          </p:cNvSpPr>
          <p:nvPr>
            <p:ph type="sldNum" sz="quarter" idx="10"/>
          </p:nvPr>
        </p:nvSpPr>
        <p:spPr/>
        <p:txBody>
          <a:bodyPr/>
          <a:lstStyle/>
          <a:p>
            <a:fld id="{8E581CD9-4A36-4076-9F72-A1E7AC443D6F}"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485881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8E4CA28-759E-4308-B613-B43C64F456A8}" type="slidenum">
              <a:rPr lang="en-US" smtClean="0"/>
              <a:pPr>
                <a:defRPr/>
              </a:pPr>
              <a:t>8</a:t>
            </a:fld>
            <a:endParaRPr lang="en-US"/>
          </a:p>
        </p:txBody>
      </p:sp>
    </p:spTree>
    <p:extLst>
      <p:ext uri="{BB962C8B-B14F-4D97-AF65-F5344CB8AC3E}">
        <p14:creationId xmlns:p14="http://schemas.microsoft.com/office/powerpoint/2010/main" val="1241634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2000" smtClean="0"/>
              <a:t>When  dealing with people from non-western societies, we need to understand how allegiance and loyalty operates.  We in the west and in particular those of us with a Judeo-Christian worldview do not subscribe to this framework.  It is not wise nor appropriate to just say this is wrong just because we do not believe this or operate as though this is truth.</a:t>
            </a:r>
          </a:p>
          <a:p>
            <a:pPr eaLnBrk="1" hangingPunct="1">
              <a:spcBef>
                <a:spcPct val="0"/>
              </a:spcBef>
            </a:pPr>
            <a:endParaRPr lang="en-US" sz="2000" smtClean="0"/>
          </a:p>
          <a:p>
            <a:pPr eaLnBrk="1" hangingPunct="1">
              <a:spcBef>
                <a:spcPct val="0"/>
              </a:spcBef>
            </a:pPr>
            <a:r>
              <a:rPr lang="en-US" sz="2000" smtClean="0"/>
              <a:t>We must understand this if we are to engage Muslims successfully.</a:t>
            </a:r>
          </a:p>
        </p:txBody>
      </p:sp>
      <p:sp>
        <p:nvSpPr>
          <p:cNvPr id="737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24DCBC1-D6D4-4F6D-A131-C4962FA66927}" type="slidenum">
              <a:rPr lang="en-US" smtClean="0">
                <a:solidFill>
                  <a:srgbClr val="000000"/>
                </a:solidFill>
              </a:rPr>
              <a:pPr fontAlgn="base">
                <a:spcBef>
                  <a:spcPct val="0"/>
                </a:spcBef>
                <a:spcAft>
                  <a:spcPct val="0"/>
                </a:spcAft>
                <a:defRPr/>
              </a:pPr>
              <a:t>10</a:t>
            </a:fld>
            <a:endParaRPr lang="en-US" smtClean="0">
              <a:solidFill>
                <a:srgbClr val="000000"/>
              </a:solidFill>
            </a:endParaRPr>
          </a:p>
        </p:txBody>
      </p:sp>
    </p:spTree>
    <p:extLst>
      <p:ext uri="{BB962C8B-B14F-4D97-AF65-F5344CB8AC3E}">
        <p14:creationId xmlns:p14="http://schemas.microsoft.com/office/powerpoint/2010/main" val="3230779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ED4986C-DA82-490E-BA7F-20BC26C4EFE4}" type="datetimeFigureOut">
              <a:rPr lang="en-US"/>
              <a:pPr>
                <a:defRPr/>
              </a:pPr>
              <a:t>10/25/2013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6F98823-7BB3-4D49-8251-F5EB778E3D5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1F8EF19-186D-43B3-B981-86ED3C78FD9C}" type="datetimeFigureOut">
              <a:rPr lang="en-US"/>
              <a:pPr>
                <a:defRPr/>
              </a:pPr>
              <a:t>10/25/2013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9E7F42F-FA6B-4C82-A519-8865460781D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89B00E8-2027-4529-BAA4-8D74F5388B32}" type="datetimeFigureOut">
              <a:rPr lang="en-US"/>
              <a:pPr>
                <a:defRPr/>
              </a:pPr>
              <a:t>10/25/2013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C6C1F2C-B1C4-444B-9E4C-D8E0B06B8E6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p:txBody>
          <a:bodyPr/>
          <a:lstStyle>
            <a:lvl1pPr>
              <a:defRPr/>
            </a:lvl1pPr>
          </a:lstStyle>
          <a:p>
            <a:pPr>
              <a:defRPr/>
            </a:pPr>
            <a:endParaRPr lang="en-US"/>
          </a:p>
        </p:txBody>
      </p:sp>
      <p:sp>
        <p:nvSpPr>
          <p:cNvPr id="8" name="Rectangle 3"/>
          <p:cNvSpPr>
            <a:spLocks noGrp="1" noChangeArrowheads="1"/>
          </p:cNvSpPr>
          <p:nvPr>
            <p:ph type="sldNum" sz="quarter" idx="11"/>
          </p:nvPr>
        </p:nvSpPr>
        <p:spPr/>
        <p:txBody>
          <a:bodyPr/>
          <a:lstStyle>
            <a:lvl1pPr>
              <a:defRPr/>
            </a:lvl1pPr>
          </a:lstStyle>
          <a:p>
            <a:pPr>
              <a:defRPr/>
            </a:pPr>
            <a:fld id="{EC0CA3F3-D879-46EC-B50F-1829EE957D63}" type="slidenum">
              <a:rPr lang="en-US"/>
              <a:pPr>
                <a:defRPr/>
              </a:pPr>
              <a:t>‹#›</a:t>
            </a:fld>
            <a:endParaRPr lang="en-US"/>
          </a:p>
        </p:txBody>
      </p:sp>
      <p:sp>
        <p:nvSpPr>
          <p:cNvPr id="9" name="Rectangle 14"/>
          <p:cNvSpPr>
            <a:spLocks noGrp="1" noChangeArrowheads="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904B70A-4BCB-48E0-B644-C09A6408205C}" type="datetimeFigureOut">
              <a:rPr lang="en-US"/>
              <a:pPr>
                <a:defRPr/>
              </a:pPr>
              <a:t>10/25/2013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4A9F968-F72A-4C4D-B43D-5D78A9E5B43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CA6531F-169D-4E21-8993-A7D49C62CB22}" type="datetimeFigureOut">
              <a:rPr lang="en-US"/>
              <a:pPr>
                <a:defRPr/>
              </a:pPr>
              <a:t>10/25/2013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E9BCFFA-446D-44DE-86F0-FDA92B21BC6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CA5421F-E0CA-4646-B76B-3B511F251AEB}" type="datetimeFigureOut">
              <a:rPr lang="en-US"/>
              <a:pPr>
                <a:defRPr/>
              </a:pPr>
              <a:t>10/25/2013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C52FA0A-D02D-4FAD-896A-F4D001D47AA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B4F8664-72BE-43B7-8174-B4FD5871BA68}" type="datetimeFigureOut">
              <a:rPr lang="en-US"/>
              <a:pPr>
                <a:defRPr/>
              </a:pPr>
              <a:t>10/25/2013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9C75A14-D623-4B4E-952B-1768D17A7A3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AA15965-0ADF-4EC9-9255-89C88A8493CD}" type="datetimeFigureOut">
              <a:rPr lang="en-US"/>
              <a:pPr>
                <a:defRPr/>
              </a:pPr>
              <a:t>10/25/2013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A9B57AC-2C79-49E2-AEB1-83A4F2B120B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F522AF3-2F3C-43D5-AB86-C75BD50E50AA}" type="datetimeFigureOut">
              <a:rPr lang="en-US"/>
              <a:pPr>
                <a:defRPr/>
              </a:pPr>
              <a:t>10/25/2013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37D7D5E-0C1A-4572-93D1-FD011A0D786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C8CC87F-CED8-4F97-AAFA-DBF84D5D9BA9}" type="datetimeFigureOut">
              <a:rPr lang="en-US"/>
              <a:pPr>
                <a:defRPr/>
              </a:pPr>
              <a:t>10/25/2013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8FFF9F2-79EF-4F01-9608-774206C001F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1C11C5C-BFFC-4C52-AF36-28BF4D05BF2E}" type="datetimeFigureOut">
              <a:rPr lang="en-US"/>
              <a:pPr>
                <a:defRPr/>
              </a:pPr>
              <a:t>10/25/2013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4DC8959-0F73-4411-A140-1A46B2F7D1B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E9F62116-694A-4266-8BD0-F42DC6733AFB}" type="datetimeFigureOut">
              <a:rPr lang="en-US"/>
              <a:pPr>
                <a:defRPr/>
              </a:pPr>
              <a:t>10/25/2013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7BF9BA6A-EB69-4B27-80D5-BA885C4AC55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hyperlink" Target="http://www.amazon.com/gp/reader/0915957728/ref=sib_dp_pt"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e Still Logo.jpg"/>
          <p:cNvPicPr>
            <a:picLocks noChangeAspect="1"/>
          </p:cNvPicPr>
          <p:nvPr/>
        </p:nvPicPr>
        <p:blipFill>
          <a:blip r:embed="rId3" cstate="print"/>
          <a:stretch>
            <a:fillRect/>
          </a:stretch>
        </p:blipFill>
        <p:spPr>
          <a:xfrm>
            <a:off x="914400" y="1581912"/>
            <a:ext cx="7315200" cy="369417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b="1" dirty="0" smtClean="0"/>
              <a:t>Proverb</a:t>
            </a:r>
          </a:p>
        </p:txBody>
      </p:sp>
      <p:sp>
        <p:nvSpPr>
          <p:cNvPr id="8195" name="Content Placeholder 2"/>
          <p:cNvSpPr>
            <a:spLocks noGrp="1"/>
          </p:cNvSpPr>
          <p:nvPr>
            <p:ph idx="1"/>
          </p:nvPr>
        </p:nvSpPr>
        <p:spPr>
          <a:xfrm>
            <a:off x="457200" y="1600200"/>
            <a:ext cx="8229600" cy="5257800"/>
          </a:xfrm>
        </p:spPr>
        <p:txBody>
          <a:bodyPr/>
          <a:lstStyle/>
          <a:p>
            <a:pPr eaLnBrk="1" hangingPunct="1"/>
            <a:r>
              <a:rPr lang="en-US" dirty="0" smtClean="0"/>
              <a:t>Me against my brother</a:t>
            </a:r>
          </a:p>
          <a:p>
            <a:pPr eaLnBrk="1" hangingPunct="1"/>
            <a:r>
              <a:rPr lang="en-US" dirty="0" smtClean="0"/>
              <a:t>Me and my brother against my family</a:t>
            </a:r>
          </a:p>
          <a:p>
            <a:pPr eaLnBrk="1" hangingPunct="1"/>
            <a:r>
              <a:rPr lang="en-US" dirty="0" smtClean="0"/>
              <a:t>Me and my family against the clan</a:t>
            </a:r>
          </a:p>
          <a:p>
            <a:pPr eaLnBrk="1" hangingPunct="1"/>
            <a:r>
              <a:rPr lang="en-US" dirty="0" smtClean="0"/>
              <a:t>Me and my clan against the tribe</a:t>
            </a:r>
          </a:p>
          <a:p>
            <a:pPr eaLnBrk="1" hangingPunct="1"/>
            <a:r>
              <a:rPr lang="en-US" dirty="0" smtClean="0"/>
              <a:t>Me and my tribe against the nation</a:t>
            </a:r>
          </a:p>
          <a:p>
            <a:pPr eaLnBrk="1" hangingPunct="1"/>
            <a:r>
              <a:rPr lang="en-US" dirty="0" smtClean="0"/>
              <a:t>Me and my sect against the hypocrite and the apostate</a:t>
            </a:r>
          </a:p>
          <a:p>
            <a:pPr eaLnBrk="1" hangingPunct="1"/>
            <a:r>
              <a:rPr lang="en-US" dirty="0" smtClean="0"/>
              <a:t>Me and the </a:t>
            </a:r>
            <a:r>
              <a:rPr lang="en-US" dirty="0" err="1" smtClean="0"/>
              <a:t>ummah</a:t>
            </a:r>
            <a:r>
              <a:rPr lang="en-US" dirty="0" smtClean="0"/>
              <a:t> against America, Israel, the West and all the infidels</a:t>
            </a:r>
          </a:p>
          <a:p>
            <a:pPr eaLnBrk="1" hangingPunct="1">
              <a:buFont typeface="Arial" charset="0"/>
              <a:buNone/>
            </a:pPr>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title"/>
          </p:nvPr>
        </p:nvSpPr>
        <p:spPr/>
        <p:txBody>
          <a:bodyPr/>
          <a:lstStyle/>
          <a:p>
            <a:pPr eaLnBrk="1" hangingPunct="1"/>
            <a:r>
              <a:rPr lang="en-US" b="1" smtClean="0"/>
              <a:t>Key Concepts</a:t>
            </a:r>
          </a:p>
        </p:txBody>
      </p:sp>
      <p:sp>
        <p:nvSpPr>
          <p:cNvPr id="9219" name="Content Placeholder 4"/>
          <p:cNvSpPr>
            <a:spLocks noGrp="1"/>
          </p:cNvSpPr>
          <p:nvPr>
            <p:ph idx="1"/>
          </p:nvPr>
        </p:nvSpPr>
        <p:spPr/>
        <p:txBody>
          <a:bodyPr/>
          <a:lstStyle/>
          <a:p>
            <a:pPr eaLnBrk="1" hangingPunct="1"/>
            <a:r>
              <a:rPr lang="en-US" dirty="0" smtClean="0"/>
              <a:t>Islam is a comprehensive system of thought and life, an ideology, a new civilization, NOT primarily a religion</a:t>
            </a:r>
          </a:p>
          <a:p>
            <a:pPr eaLnBrk="1" hangingPunct="1"/>
            <a:r>
              <a:rPr lang="en-US" dirty="0" err="1" smtClean="0"/>
              <a:t>Sharia</a:t>
            </a:r>
            <a:r>
              <a:rPr lang="en-US" dirty="0" smtClean="0"/>
              <a:t> Law is foreign law</a:t>
            </a:r>
          </a:p>
          <a:p>
            <a:pPr eaLnBrk="1" hangingPunct="1"/>
            <a:r>
              <a:rPr lang="en-US" b="1" dirty="0" smtClean="0"/>
              <a:t>Dualism</a:t>
            </a:r>
            <a:r>
              <a:rPr lang="en-US" dirty="0" smtClean="0"/>
              <a:t> dominates every conversation</a:t>
            </a:r>
          </a:p>
          <a:p>
            <a:pPr eaLnBrk="1" hangingPunct="1"/>
            <a:r>
              <a:rPr lang="en-US" dirty="0" smtClean="0"/>
              <a:t>Dialogue with Muslims is one way</a:t>
            </a:r>
          </a:p>
          <a:p>
            <a:pPr eaLnBrk="1" hangingPunct="1"/>
            <a:r>
              <a:rPr lang="en-US" dirty="0" smtClean="0"/>
              <a:t>There is no common ground in spite of the use of common terms…</a:t>
            </a:r>
          </a:p>
          <a:p>
            <a:pPr eaLnBrk="1" hangingPunct="1"/>
            <a:endParaRPr 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p:txBody>
          <a:bodyPr>
            <a:normAutofit lnSpcReduction="10000"/>
          </a:bodyPr>
          <a:lstStyle/>
          <a:p>
            <a:pPr eaLnBrk="1" hangingPunct="1">
              <a:spcBef>
                <a:spcPct val="50000"/>
              </a:spcBef>
              <a:buFont typeface="Arial" pitchFamily="34" charset="0"/>
              <a:buChar char="•"/>
              <a:defRPr/>
            </a:pPr>
            <a:r>
              <a:rPr lang="en-US" sz="4000" b="1" dirty="0" smtClean="0"/>
              <a:t>No Golden Rule – two sets of ethical rules</a:t>
            </a:r>
          </a:p>
          <a:p>
            <a:pPr eaLnBrk="1" hangingPunct="1">
              <a:spcBef>
                <a:spcPct val="50000"/>
              </a:spcBef>
              <a:buFont typeface="Arial" pitchFamily="34" charset="0"/>
              <a:buChar char="•"/>
              <a:defRPr/>
            </a:pPr>
            <a:r>
              <a:rPr lang="en-US" sz="4000" b="1" dirty="0" smtClean="0"/>
              <a:t>12 Verses—Muslims not to be a friend of a Kafir</a:t>
            </a:r>
          </a:p>
          <a:p>
            <a:pPr eaLnBrk="1" hangingPunct="1">
              <a:spcBef>
                <a:spcPct val="50000"/>
              </a:spcBef>
              <a:buFont typeface="Arial" pitchFamily="34" charset="0"/>
              <a:buChar char="•"/>
              <a:defRPr/>
            </a:pPr>
            <a:r>
              <a:rPr lang="en-US" sz="4000" b="1" dirty="0" smtClean="0"/>
              <a:t>Integrity can not be defined</a:t>
            </a:r>
          </a:p>
          <a:p>
            <a:pPr eaLnBrk="1" hangingPunct="1">
              <a:spcBef>
                <a:spcPct val="50000"/>
              </a:spcBef>
              <a:buFont typeface="Arial" pitchFamily="34" charset="0"/>
              <a:buChar char="•"/>
              <a:defRPr/>
            </a:pPr>
            <a:r>
              <a:rPr lang="en-US" sz="4000" b="1" dirty="0" err="1" smtClean="0"/>
              <a:t>Taqiyya</a:t>
            </a:r>
            <a:r>
              <a:rPr lang="en-US" sz="4000" b="1" dirty="0" smtClean="0"/>
              <a:t> — sacred deceit</a:t>
            </a:r>
          </a:p>
        </p:txBody>
      </p:sp>
      <p:sp>
        <p:nvSpPr>
          <p:cNvPr id="16387" name="Text Box 5"/>
          <p:cNvSpPr>
            <a:spLocks noGrp="1" noChangeArrowheads="1"/>
          </p:cNvSpPr>
          <p:nvPr>
            <p:ph type="title"/>
          </p:nvPr>
        </p:nvSpPr>
        <p:spPr>
          <a:xfrm>
            <a:off x="457200" y="461963"/>
            <a:ext cx="8229600" cy="768350"/>
          </a:xfrm>
        </p:spPr>
        <p:txBody>
          <a:bodyPr>
            <a:spAutoFit/>
          </a:bodyPr>
          <a:lstStyle/>
          <a:p>
            <a:pPr>
              <a:spcBef>
                <a:spcPct val="50000"/>
              </a:spcBef>
            </a:pPr>
            <a:r>
              <a:rPr lang="en-US" b="1" smtClean="0"/>
              <a:t>Dualistic Ethics or Dualism</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b="1" i="1" smtClean="0"/>
              <a:t>Dualism</a:t>
            </a:r>
            <a:r>
              <a:rPr lang="en-US" b="1" smtClean="0"/>
              <a:t> applied</a:t>
            </a:r>
          </a:p>
        </p:txBody>
      </p:sp>
      <p:sp>
        <p:nvSpPr>
          <p:cNvPr id="31747" name="Rectangle 3"/>
          <p:cNvSpPr>
            <a:spLocks noGrp="1" noChangeArrowheads="1"/>
          </p:cNvSpPr>
          <p:nvPr>
            <p:ph type="body" idx="1"/>
          </p:nvPr>
        </p:nvSpPr>
        <p:spPr/>
        <p:txBody>
          <a:bodyPr/>
          <a:lstStyle/>
          <a:p>
            <a:pPr eaLnBrk="1" hangingPunct="1"/>
            <a:r>
              <a:rPr lang="en-US" smtClean="0"/>
              <a:t>Is Islam a religion of peace?</a:t>
            </a:r>
          </a:p>
          <a:p>
            <a:pPr eaLnBrk="1" hangingPunct="1"/>
            <a:r>
              <a:rPr lang="en-US" smtClean="0"/>
              <a:t>Is there compulsion of religion?</a:t>
            </a:r>
          </a:p>
          <a:p>
            <a:pPr eaLnBrk="1" hangingPunct="1"/>
            <a:r>
              <a:rPr lang="en-US" smtClean="0"/>
              <a:t>Is Islam a violent religion?</a:t>
            </a:r>
          </a:p>
          <a:p>
            <a:pPr eaLnBrk="1" hangingPunct="1"/>
            <a:endParaRPr lang="en-US" smtClean="0"/>
          </a:p>
          <a:p>
            <a:pPr eaLnBrk="1" hangingPunct="1"/>
            <a:r>
              <a:rPr lang="en-US" smtClean="0"/>
              <a:t>Answers:  yes and no, it depends on the answer to these questions:</a:t>
            </a:r>
          </a:p>
          <a:p>
            <a:pPr lvl="1" eaLnBrk="1" hangingPunct="1"/>
            <a:r>
              <a:rPr lang="en-US" smtClean="0"/>
              <a:t>For whom?</a:t>
            </a:r>
          </a:p>
          <a:p>
            <a:pPr lvl="1" eaLnBrk="1" hangingPunct="1"/>
            <a:r>
              <a:rPr lang="en-US" smtClean="0"/>
              <a:t>Under what circumstances?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b="1" dirty="0" smtClean="0"/>
              <a:t>Is Islam an Abrahamic Religion?</a:t>
            </a:r>
          </a:p>
        </p:txBody>
      </p:sp>
      <p:sp>
        <p:nvSpPr>
          <p:cNvPr id="6147" name="Rectangle 3"/>
          <p:cNvSpPr>
            <a:spLocks noGrp="1" noChangeArrowheads="1"/>
          </p:cNvSpPr>
          <p:nvPr>
            <p:ph type="body" idx="1"/>
          </p:nvPr>
        </p:nvSpPr>
        <p:spPr>
          <a:xfrm>
            <a:off x="457200" y="1759854"/>
            <a:ext cx="8229600" cy="4525963"/>
          </a:xfrm>
        </p:spPr>
        <p:txBody>
          <a:bodyPr/>
          <a:lstStyle/>
          <a:p>
            <a:pPr marL="609600" indent="-609600" eaLnBrk="1" hangingPunct="1"/>
            <a:r>
              <a:rPr lang="en-US" dirty="0" smtClean="0"/>
              <a:t>What are the Abrahamic Religions:</a:t>
            </a:r>
          </a:p>
          <a:p>
            <a:pPr marL="990600" lvl="1" indent="-533400" eaLnBrk="1" hangingPunct="1">
              <a:buFont typeface="Wingdings" pitchFamily="2" charset="2"/>
              <a:buChar char="Ø"/>
            </a:pPr>
            <a:r>
              <a:rPr lang="en-US" dirty="0" smtClean="0"/>
              <a:t>Judaism</a:t>
            </a:r>
          </a:p>
          <a:p>
            <a:pPr marL="990600" lvl="1" indent="-533400" eaLnBrk="1" hangingPunct="1">
              <a:buFont typeface="Wingdings" pitchFamily="2" charset="2"/>
              <a:buChar char="Ø"/>
            </a:pPr>
            <a:r>
              <a:rPr lang="en-US" dirty="0" smtClean="0"/>
              <a:t>Christianity</a:t>
            </a:r>
          </a:p>
          <a:p>
            <a:pPr marL="990600" lvl="1" indent="-533400" eaLnBrk="1" hangingPunct="1">
              <a:buFont typeface="Wingdings" pitchFamily="2" charset="2"/>
              <a:buChar char="Ø"/>
            </a:pPr>
            <a:r>
              <a:rPr lang="en-US" dirty="0" smtClean="0"/>
              <a:t>Islam</a:t>
            </a:r>
          </a:p>
          <a:p>
            <a:pPr marL="609600" indent="-609600" eaLnBrk="1" hangingPunct="1"/>
            <a:endParaRPr lang="en-US" dirty="0" smtClean="0"/>
          </a:p>
          <a:p>
            <a:pPr marL="609600" indent="-609600" eaLnBrk="1" hangingPunct="1"/>
            <a:r>
              <a:rPr lang="en-US" dirty="0" smtClean="0"/>
              <a:t>Answer:  Yes and No</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b="1" smtClean="0"/>
              <a:t>Relative Terms of Reference</a:t>
            </a:r>
          </a:p>
        </p:txBody>
      </p:sp>
      <p:sp>
        <p:nvSpPr>
          <p:cNvPr id="41987" name="Content Placeholder 2"/>
          <p:cNvSpPr>
            <a:spLocks noGrp="1"/>
          </p:cNvSpPr>
          <p:nvPr>
            <p:ph idx="1"/>
          </p:nvPr>
        </p:nvSpPr>
        <p:spPr/>
        <p:txBody>
          <a:bodyPr/>
          <a:lstStyle/>
          <a:p>
            <a:pPr marL="347472" indent="-347472" eaLnBrk="1" hangingPunct="1">
              <a:lnSpc>
                <a:spcPct val="150000"/>
              </a:lnSpc>
              <a:spcBef>
                <a:spcPts val="768"/>
              </a:spcBef>
              <a:defRPr/>
            </a:pPr>
            <a:r>
              <a:rPr lang="en-US" sz="3600" b="1" dirty="0" smtClean="0"/>
              <a:t>Radical</a:t>
            </a:r>
            <a:r>
              <a:rPr lang="en-US" sz="3600" dirty="0" smtClean="0"/>
              <a:t> – relative to what or whom</a:t>
            </a:r>
          </a:p>
          <a:p>
            <a:pPr marL="347472" indent="-347472" eaLnBrk="1" hangingPunct="1">
              <a:lnSpc>
                <a:spcPct val="150000"/>
              </a:lnSpc>
              <a:spcBef>
                <a:spcPts val="768"/>
              </a:spcBef>
              <a:defRPr/>
            </a:pPr>
            <a:r>
              <a:rPr lang="en-US" sz="3600" b="1" dirty="0" smtClean="0"/>
              <a:t>Extremist</a:t>
            </a:r>
            <a:r>
              <a:rPr lang="en-US" sz="3600" dirty="0" smtClean="0"/>
              <a:t> – relative to what or whom</a:t>
            </a:r>
          </a:p>
          <a:p>
            <a:pPr marL="347472" indent="-347472" eaLnBrk="1" hangingPunct="1">
              <a:lnSpc>
                <a:spcPct val="150000"/>
              </a:lnSpc>
              <a:spcBef>
                <a:spcPts val="768"/>
              </a:spcBef>
              <a:defRPr/>
            </a:pPr>
            <a:r>
              <a:rPr lang="en-US" sz="3600" b="1" dirty="0" smtClean="0"/>
              <a:t>Moderate</a:t>
            </a:r>
            <a:r>
              <a:rPr lang="en-US" sz="3600" dirty="0" smtClean="0"/>
              <a:t> – relative to what or whom</a:t>
            </a:r>
          </a:p>
          <a:p>
            <a:pPr marL="347472" indent="-347472" eaLnBrk="1" hangingPunct="1">
              <a:lnSpc>
                <a:spcPct val="150000"/>
              </a:lnSpc>
              <a:spcBef>
                <a:spcPts val="768"/>
              </a:spcBef>
              <a:defRPr/>
            </a:pPr>
            <a:r>
              <a:rPr lang="en-US" sz="3600" b="1" dirty="0" smtClean="0"/>
              <a:t>Reformed </a:t>
            </a:r>
            <a:r>
              <a:rPr lang="en-US" sz="3600" dirty="0" smtClean="0"/>
              <a:t>– relative to what or whom</a:t>
            </a:r>
          </a:p>
          <a:p>
            <a:pPr marL="0" indent="0" eaLnBrk="1" hangingPunct="1">
              <a:lnSpc>
                <a:spcPct val="150000"/>
              </a:lnSpc>
              <a:spcBef>
                <a:spcPct val="0"/>
              </a:spcBef>
              <a:defRPr/>
            </a:pPr>
            <a:endParaRPr lang="en-US" sz="36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630362"/>
          </a:xfrm>
        </p:spPr>
        <p:txBody>
          <a:bodyPr rtlCol="0">
            <a:normAutofit fontScale="90000"/>
          </a:bodyPr>
          <a:lstStyle/>
          <a:p>
            <a:pPr eaLnBrk="1" fontAlgn="auto" hangingPunct="1">
              <a:spcAft>
                <a:spcPts val="0"/>
              </a:spcAft>
              <a:defRPr/>
            </a:pPr>
            <a:r>
              <a:rPr lang="en-US" sz="4900" b="1" dirty="0" smtClean="0"/>
              <a:t>Extremist/Radical/Fundamentalist or Moderate?</a:t>
            </a:r>
            <a:r>
              <a:rPr lang="en-US" dirty="0" smtClean="0"/>
              <a:t/>
            </a:r>
            <a:br>
              <a:rPr lang="en-US" dirty="0" smtClean="0"/>
            </a:br>
            <a:endParaRPr lang="en-US" dirty="0"/>
          </a:p>
        </p:txBody>
      </p:sp>
      <p:sp>
        <p:nvSpPr>
          <p:cNvPr id="33795" name="Text Placeholder 6"/>
          <p:cNvSpPr>
            <a:spLocks noGrp="1"/>
          </p:cNvSpPr>
          <p:nvPr>
            <p:ph type="body" idx="1"/>
          </p:nvPr>
        </p:nvSpPr>
        <p:spPr/>
        <p:txBody>
          <a:bodyPr/>
          <a:lstStyle/>
          <a:p>
            <a:pPr algn="ctr" eaLnBrk="1" hangingPunct="1"/>
            <a:r>
              <a:rPr lang="en-US" sz="3600" b="0" smtClean="0"/>
              <a:t>Islam</a:t>
            </a:r>
          </a:p>
        </p:txBody>
      </p:sp>
      <p:sp>
        <p:nvSpPr>
          <p:cNvPr id="33796" name="Content Placeholder 7"/>
          <p:cNvSpPr>
            <a:spLocks noGrp="1"/>
          </p:cNvSpPr>
          <p:nvPr>
            <p:ph sz="half" idx="2"/>
          </p:nvPr>
        </p:nvSpPr>
        <p:spPr>
          <a:xfrm>
            <a:off x="457200" y="2174875"/>
            <a:ext cx="4040188" cy="2625725"/>
          </a:xfrm>
        </p:spPr>
        <p:txBody>
          <a:bodyPr/>
          <a:lstStyle/>
          <a:p>
            <a:pPr eaLnBrk="1" hangingPunct="1"/>
            <a:r>
              <a:rPr lang="en-US" smtClean="0"/>
              <a:t>Infidel = secularists</a:t>
            </a:r>
          </a:p>
          <a:p>
            <a:pPr eaLnBrk="1" hangingPunct="1"/>
            <a:r>
              <a:rPr lang="en-US" smtClean="0"/>
              <a:t>Apostate</a:t>
            </a:r>
          </a:p>
          <a:p>
            <a:pPr eaLnBrk="1" hangingPunct="1"/>
            <a:r>
              <a:rPr lang="en-US" smtClean="0"/>
              <a:t>Hypocrite</a:t>
            </a:r>
          </a:p>
          <a:p>
            <a:pPr eaLnBrk="1" hangingPunct="1"/>
            <a:r>
              <a:rPr lang="en-US" smtClean="0"/>
              <a:t>Fundamentalist or Extremist or Radical</a:t>
            </a:r>
          </a:p>
          <a:p>
            <a:pPr eaLnBrk="1" hangingPunct="1"/>
            <a:endParaRPr lang="en-US" smtClean="0"/>
          </a:p>
        </p:txBody>
      </p:sp>
      <p:sp>
        <p:nvSpPr>
          <p:cNvPr id="33797" name="Text Placeholder 8"/>
          <p:cNvSpPr>
            <a:spLocks noGrp="1"/>
          </p:cNvSpPr>
          <p:nvPr>
            <p:ph type="body" sz="quarter" idx="3"/>
          </p:nvPr>
        </p:nvSpPr>
        <p:spPr/>
        <p:txBody>
          <a:bodyPr/>
          <a:lstStyle/>
          <a:p>
            <a:pPr algn="ctr" eaLnBrk="1" hangingPunct="1"/>
            <a:r>
              <a:rPr lang="en-US" sz="3600" b="0" smtClean="0"/>
              <a:t>Christianity</a:t>
            </a:r>
          </a:p>
        </p:txBody>
      </p:sp>
      <p:sp>
        <p:nvSpPr>
          <p:cNvPr id="33798" name="Content Placeholder 9"/>
          <p:cNvSpPr>
            <a:spLocks noGrp="1"/>
          </p:cNvSpPr>
          <p:nvPr>
            <p:ph sz="quarter" idx="4"/>
          </p:nvPr>
        </p:nvSpPr>
        <p:spPr/>
        <p:txBody>
          <a:bodyPr/>
          <a:lstStyle/>
          <a:p>
            <a:pPr eaLnBrk="1" hangingPunct="1"/>
            <a:r>
              <a:rPr lang="en-US" smtClean="0"/>
              <a:t>Secular</a:t>
            </a:r>
          </a:p>
          <a:p>
            <a:pPr eaLnBrk="1" hangingPunct="1"/>
            <a:r>
              <a:rPr lang="en-US" smtClean="0"/>
              <a:t>Liberal</a:t>
            </a:r>
          </a:p>
          <a:p>
            <a:pPr eaLnBrk="1" hangingPunct="1"/>
            <a:r>
              <a:rPr lang="en-US" smtClean="0"/>
              <a:t>Conservative/Evangelical</a:t>
            </a:r>
          </a:p>
          <a:p>
            <a:pPr eaLnBrk="1" hangingPunct="1"/>
            <a:r>
              <a:rPr lang="en-US" smtClean="0"/>
              <a:t>Fundamentalist</a:t>
            </a:r>
          </a:p>
        </p:txBody>
      </p:sp>
      <p:sp>
        <p:nvSpPr>
          <p:cNvPr id="33799" name="TextBox 10"/>
          <p:cNvSpPr txBox="1">
            <a:spLocks noChangeArrowheads="1"/>
          </p:cNvSpPr>
          <p:nvPr/>
        </p:nvSpPr>
        <p:spPr bwMode="auto">
          <a:xfrm>
            <a:off x="304800" y="4495800"/>
            <a:ext cx="8534400" cy="2524125"/>
          </a:xfrm>
          <a:prstGeom prst="rect">
            <a:avLst/>
          </a:prstGeom>
          <a:noFill/>
          <a:ln w="9525">
            <a:noFill/>
            <a:miter lim="800000"/>
            <a:headEnd/>
            <a:tailEnd/>
          </a:ln>
        </p:spPr>
        <p:txBody>
          <a:bodyPr>
            <a:spAutoFit/>
          </a:bodyPr>
          <a:lstStyle/>
          <a:p>
            <a:pPr algn="ctr"/>
            <a:r>
              <a:rPr lang="en-US" sz="2800">
                <a:latin typeface="Calibri" pitchFamily="34" charset="0"/>
              </a:rPr>
              <a:t>What is a fundamentalist?</a:t>
            </a:r>
          </a:p>
          <a:p>
            <a:pPr algn="ctr"/>
            <a:endParaRPr lang="en-US" sz="2800">
              <a:latin typeface="Calibri" pitchFamily="34" charset="0"/>
            </a:endParaRPr>
          </a:p>
          <a:p>
            <a:pPr algn="ctr"/>
            <a:r>
              <a:rPr lang="en-US" sz="2800">
                <a:latin typeface="Calibri" pitchFamily="34" charset="0"/>
              </a:rPr>
              <a:t>The Taliban and Al Qaeda are the REAL Muslims if the assessment is based on settled Islamic jurisprudence and history.</a:t>
            </a:r>
          </a:p>
          <a:p>
            <a:endParaRPr lang="en-US">
              <a:latin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b="1" smtClean="0"/>
              <a:t>Islam Defined</a:t>
            </a:r>
          </a:p>
        </p:txBody>
      </p:sp>
      <p:sp>
        <p:nvSpPr>
          <p:cNvPr id="10243" name="Content Placeholder 2"/>
          <p:cNvSpPr>
            <a:spLocks noGrp="1"/>
          </p:cNvSpPr>
          <p:nvPr>
            <p:ph idx="1"/>
          </p:nvPr>
        </p:nvSpPr>
        <p:spPr/>
        <p:txBody>
          <a:bodyPr/>
          <a:lstStyle/>
          <a:p>
            <a:pPr eaLnBrk="1" hangingPunct="1"/>
            <a:r>
              <a:rPr lang="en-US" b="1" i="1" smtClean="0"/>
              <a:t>Islam is not just a religion, but a “complete way of life governed by Islamic Law (Shari’ah).”</a:t>
            </a:r>
          </a:p>
          <a:p>
            <a:pPr eaLnBrk="1" hangingPunct="1">
              <a:buFont typeface="Arial" charset="0"/>
              <a:buNone/>
            </a:pPr>
            <a:endParaRPr lang="en-US" smtClean="0"/>
          </a:p>
          <a:p>
            <a:pPr eaLnBrk="1" hangingPunct="1"/>
            <a:r>
              <a:rPr lang="en-US" smtClean="0"/>
              <a:t>Islam is a political, economic, military, social, cultural, family, and religious system.  In Islam, theology is subordinate to the requirement to adhere to the Shari’ah.</a:t>
            </a:r>
          </a:p>
          <a:p>
            <a:pPr eaLnBrk="1" hangingPunct="1"/>
            <a:endParaRPr 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b="1" smtClean="0"/>
              <a:t>What then is Islam?</a:t>
            </a:r>
          </a:p>
        </p:txBody>
      </p:sp>
      <p:sp>
        <p:nvSpPr>
          <p:cNvPr id="11267" name="Rectangle 3"/>
          <p:cNvSpPr>
            <a:spLocks noGrp="1" noChangeArrowheads="1"/>
          </p:cNvSpPr>
          <p:nvPr>
            <p:ph type="body" idx="1"/>
          </p:nvPr>
        </p:nvSpPr>
        <p:spPr/>
        <p:txBody>
          <a:bodyPr/>
          <a:lstStyle/>
          <a:p>
            <a:pPr eaLnBrk="1" hangingPunct="1"/>
            <a:r>
              <a:rPr lang="en-US" dirty="0" smtClean="0"/>
              <a:t>Islam is a geo-political ideology and a replacement religion and civilization</a:t>
            </a:r>
          </a:p>
          <a:p>
            <a:pPr lvl="1" eaLnBrk="1" hangingPunct="1"/>
            <a:r>
              <a:rPr lang="en-US" sz="2400" dirty="0" smtClean="0"/>
              <a:t>Islam the religion is what a Muslim does to go to Paradise</a:t>
            </a:r>
          </a:p>
          <a:p>
            <a:pPr lvl="1" eaLnBrk="1" hangingPunct="1"/>
            <a:r>
              <a:rPr lang="en-US" sz="2400" dirty="0" smtClean="0"/>
              <a:t>Islam the political, economic, military and social system determines the treatment of unbelievers, hypocrites and apostates – the </a:t>
            </a:r>
            <a:r>
              <a:rPr lang="en-US" sz="2400" b="1" i="1" dirty="0" err="1" smtClean="0"/>
              <a:t>kafirs</a:t>
            </a:r>
            <a:endParaRPr lang="en-US" sz="2400" b="1" i="1" dirty="0" smtClean="0"/>
          </a:p>
          <a:p>
            <a:pPr lvl="1" eaLnBrk="1" hangingPunct="1">
              <a:buFontTx/>
              <a:buNone/>
            </a:pPr>
            <a:endParaRPr lang="en-US" dirty="0" smtClean="0"/>
          </a:p>
          <a:p>
            <a:pPr eaLnBrk="1" hangingPunct="1"/>
            <a:r>
              <a:rPr lang="en-US" dirty="0" smtClean="0"/>
              <a:t>Islam is governed by Islamic Jurisprudence or </a:t>
            </a:r>
            <a:r>
              <a:rPr lang="en-US" dirty="0" err="1" smtClean="0"/>
              <a:t>Sharia</a:t>
            </a:r>
            <a:r>
              <a:rPr lang="en-US" dirty="0" smtClean="0"/>
              <a:t> Law, not Theology</a:t>
            </a:r>
          </a:p>
          <a:p>
            <a:pPr eaLnBrk="1" hangingPunct="1">
              <a:buFontTx/>
              <a:buNone/>
            </a:pPr>
            <a:endParaRPr 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b="1" smtClean="0"/>
              <a:t>Definitions – the system</a:t>
            </a:r>
          </a:p>
        </p:txBody>
      </p:sp>
      <p:sp>
        <p:nvSpPr>
          <p:cNvPr id="12291" name="Content Placeholder 2"/>
          <p:cNvSpPr>
            <a:spLocks noGrp="1"/>
          </p:cNvSpPr>
          <p:nvPr>
            <p:ph idx="1"/>
          </p:nvPr>
        </p:nvSpPr>
        <p:spPr>
          <a:xfrm>
            <a:off x="457200" y="1600200"/>
            <a:ext cx="8686800" cy="5257800"/>
          </a:xfrm>
        </p:spPr>
        <p:txBody>
          <a:bodyPr/>
          <a:lstStyle/>
          <a:p>
            <a:pPr eaLnBrk="1" hangingPunct="1"/>
            <a:r>
              <a:rPr lang="en-US" b="1" dirty="0" smtClean="0"/>
              <a:t>Islam</a:t>
            </a:r>
            <a:r>
              <a:rPr lang="en-US" dirty="0" smtClean="0"/>
              <a:t> – literally = </a:t>
            </a:r>
            <a:r>
              <a:rPr lang="en-US" b="1" i="1" dirty="0" smtClean="0">
                <a:solidFill>
                  <a:srgbClr val="006600"/>
                </a:solidFill>
              </a:rPr>
              <a:t>submission</a:t>
            </a:r>
            <a:r>
              <a:rPr lang="en-US" dirty="0" smtClean="0"/>
              <a:t> to Allah or </a:t>
            </a:r>
            <a:r>
              <a:rPr lang="en-US" b="1" i="1" dirty="0" smtClean="0">
                <a:solidFill>
                  <a:srgbClr val="C00000"/>
                </a:solidFill>
              </a:rPr>
              <a:t>slave</a:t>
            </a:r>
            <a:r>
              <a:rPr lang="en-US" dirty="0" smtClean="0"/>
              <a:t> of Allah </a:t>
            </a:r>
          </a:p>
          <a:p>
            <a:pPr eaLnBrk="1" hangingPunct="1">
              <a:lnSpc>
                <a:spcPct val="150000"/>
              </a:lnSpc>
            </a:pPr>
            <a:r>
              <a:rPr lang="en-US" b="1" dirty="0" smtClean="0"/>
              <a:t>Muslim</a:t>
            </a:r>
            <a:r>
              <a:rPr lang="en-US" dirty="0" smtClean="0"/>
              <a:t> – a person who </a:t>
            </a:r>
            <a:r>
              <a:rPr lang="en-US" b="1" i="1" dirty="0" smtClean="0">
                <a:solidFill>
                  <a:srgbClr val="006600"/>
                </a:solidFill>
              </a:rPr>
              <a:t>submits</a:t>
            </a:r>
            <a:r>
              <a:rPr lang="en-US" dirty="0" smtClean="0"/>
              <a:t> to Allah</a:t>
            </a:r>
          </a:p>
          <a:p>
            <a:pPr eaLnBrk="1" hangingPunct="1">
              <a:lnSpc>
                <a:spcPct val="150000"/>
              </a:lnSpc>
            </a:pPr>
            <a:r>
              <a:rPr lang="en-US" b="1" dirty="0" smtClean="0"/>
              <a:t>Ummah</a:t>
            </a:r>
            <a:r>
              <a:rPr lang="en-US" dirty="0" smtClean="0"/>
              <a:t> – worldwide community of Muslims</a:t>
            </a:r>
          </a:p>
          <a:p>
            <a:pPr eaLnBrk="1" hangingPunct="1">
              <a:lnSpc>
                <a:spcPct val="150000"/>
              </a:lnSpc>
            </a:pPr>
            <a:r>
              <a:rPr lang="en-US" b="1" dirty="0" smtClean="0"/>
              <a:t>Caliph</a:t>
            </a:r>
            <a:r>
              <a:rPr lang="en-US" dirty="0" smtClean="0"/>
              <a:t> – title for the leader of the Islamic Ummah</a:t>
            </a:r>
          </a:p>
          <a:p>
            <a:pPr eaLnBrk="1" hangingPunct="1">
              <a:lnSpc>
                <a:spcPct val="150000"/>
              </a:lnSpc>
            </a:pPr>
            <a:r>
              <a:rPr lang="en-US" b="1" dirty="0" err="1" smtClean="0"/>
              <a:t>Ulema</a:t>
            </a:r>
            <a:r>
              <a:rPr lang="en-US" dirty="0" smtClean="0"/>
              <a:t> – Muslim scholars trained in Islamic Law</a:t>
            </a:r>
          </a:p>
          <a:p>
            <a:pPr eaLnBrk="1" hangingPunct="1">
              <a:buFont typeface="Arial" charset="0"/>
              <a:buNone/>
            </a:pPr>
            <a:endParaRPr lang="en-US" sz="2400" dirty="0" smtClean="0"/>
          </a:p>
          <a:p>
            <a:pPr eaLnBrk="1" hangingPunct="1"/>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685800" y="1371600"/>
            <a:ext cx="7772400" cy="4343400"/>
          </a:xfrm>
        </p:spPr>
        <p:txBody>
          <a:bodyPr/>
          <a:lstStyle/>
          <a:p>
            <a:pPr eaLnBrk="1" hangingPunct="1"/>
            <a:r>
              <a:rPr lang="en-US" sz="6000" b="1" dirty="0" smtClean="0"/>
              <a:t>What is Islam?</a:t>
            </a:r>
            <a:r>
              <a:rPr lang="en-US" b="1" dirty="0" smtClean="0"/>
              <a:t/>
            </a:r>
            <a:br>
              <a:rPr lang="en-US" b="1" dirty="0" smtClean="0"/>
            </a:br>
            <a:r>
              <a:rPr lang="en-US" b="1" dirty="0" smtClean="0"/>
              <a:t/>
            </a:r>
            <a:br>
              <a:rPr lang="en-US" b="1" dirty="0" smtClean="0"/>
            </a:br>
            <a:r>
              <a:rPr lang="en-US" b="1" dirty="0" smtClean="0"/>
              <a:t>A Comprehensive System of Thought and Life</a:t>
            </a:r>
            <a:br>
              <a:rPr lang="en-US" b="1" dirty="0" smtClean="0"/>
            </a:br>
            <a:r>
              <a:rPr lang="en-US" b="1" dirty="0" smtClean="0"/>
              <a:t>a new Civilization</a:t>
            </a:r>
          </a:p>
        </p:txBody>
      </p:sp>
      <p:sp>
        <p:nvSpPr>
          <p:cNvPr id="3" name="Subtitle 2"/>
          <p:cNvSpPr>
            <a:spLocks noGrp="1"/>
          </p:cNvSpPr>
          <p:nvPr>
            <p:ph type="subTitle" idx="1"/>
          </p:nvPr>
        </p:nvSpPr>
        <p:spPr>
          <a:xfrm>
            <a:off x="1219200" y="5638800"/>
            <a:ext cx="6400800" cy="1752600"/>
          </a:xfrm>
        </p:spPr>
        <p:txBody>
          <a:bodyPr rtlCol="0">
            <a:normAutofit/>
          </a:bodyPr>
          <a:lstStyle/>
          <a:p>
            <a:pPr eaLnBrk="1" fontAlgn="auto" hangingPunct="1">
              <a:spcAft>
                <a:spcPts val="0"/>
              </a:spcAft>
              <a:buFont typeface="Arial" pitchFamily="34" charset="0"/>
              <a:buNone/>
              <a:defRPr/>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b="1" smtClean="0"/>
              <a:t>Definitions - sources of authority</a:t>
            </a:r>
          </a:p>
        </p:txBody>
      </p:sp>
      <p:sp>
        <p:nvSpPr>
          <p:cNvPr id="13315" name="Content Placeholder 2"/>
          <p:cNvSpPr>
            <a:spLocks noGrp="1"/>
          </p:cNvSpPr>
          <p:nvPr>
            <p:ph idx="1"/>
          </p:nvPr>
        </p:nvSpPr>
        <p:spPr/>
        <p:txBody>
          <a:bodyPr/>
          <a:lstStyle/>
          <a:p>
            <a:pPr eaLnBrk="1" hangingPunct="1">
              <a:spcBef>
                <a:spcPts val="25"/>
              </a:spcBef>
            </a:pPr>
            <a:r>
              <a:rPr lang="en-US" b="1" smtClean="0"/>
              <a:t>Quran</a:t>
            </a:r>
            <a:r>
              <a:rPr lang="en-US" smtClean="0"/>
              <a:t> – the final divine guidance and moral direction for mankind which is unalterable</a:t>
            </a:r>
          </a:p>
          <a:p>
            <a:pPr eaLnBrk="1" hangingPunct="1">
              <a:spcBef>
                <a:spcPts val="25"/>
              </a:spcBef>
              <a:buFont typeface="Arial" charset="0"/>
              <a:buNone/>
            </a:pPr>
            <a:endParaRPr lang="en-US" smtClean="0"/>
          </a:p>
          <a:p>
            <a:pPr eaLnBrk="1" hangingPunct="1">
              <a:spcBef>
                <a:spcPts val="25"/>
              </a:spcBef>
            </a:pPr>
            <a:r>
              <a:rPr lang="en-US" b="1" smtClean="0"/>
              <a:t>Sira</a:t>
            </a:r>
            <a:r>
              <a:rPr lang="en-US" smtClean="0"/>
              <a:t> – example of Muhammad – his biography</a:t>
            </a:r>
          </a:p>
          <a:p>
            <a:pPr eaLnBrk="1" hangingPunct="1">
              <a:spcBef>
                <a:spcPts val="25"/>
              </a:spcBef>
              <a:buFont typeface="Arial" charset="0"/>
              <a:buNone/>
            </a:pPr>
            <a:endParaRPr lang="en-US" smtClean="0"/>
          </a:p>
          <a:p>
            <a:pPr eaLnBrk="1" hangingPunct="1">
              <a:spcBef>
                <a:spcPts val="25"/>
              </a:spcBef>
            </a:pPr>
            <a:r>
              <a:rPr lang="en-US" b="1" smtClean="0"/>
              <a:t>Hadith</a:t>
            </a:r>
            <a:r>
              <a:rPr lang="en-US" smtClean="0"/>
              <a:t> – words and deeds of Muhammad</a:t>
            </a:r>
          </a:p>
          <a:p>
            <a:pPr eaLnBrk="1" hangingPunct="1">
              <a:spcBef>
                <a:spcPts val="25"/>
              </a:spcBef>
            </a:pPr>
            <a:endParaRPr lang="en-US" smtClean="0"/>
          </a:p>
          <a:p>
            <a:pPr eaLnBrk="1" hangingPunct="1">
              <a:spcBef>
                <a:spcPts val="25"/>
              </a:spcBef>
            </a:pPr>
            <a:r>
              <a:rPr lang="en-US" sz="2400" b="1" smtClean="0"/>
              <a:t>NOTE:</a:t>
            </a:r>
            <a:r>
              <a:rPr lang="en-US" sz="2400" smtClean="0"/>
              <a:t> The Sira and the Hadith together are the Sunnah</a:t>
            </a:r>
          </a:p>
          <a:p>
            <a:pPr eaLnBrk="1" hangingPunct="1">
              <a:spcBef>
                <a:spcPts val="25"/>
              </a:spcBef>
              <a:buFont typeface="Arial" charset="0"/>
              <a:buNone/>
            </a:pPr>
            <a:endParaRPr 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dirty="0" smtClean="0"/>
              <a:t>Islamic Fundamentals</a:t>
            </a:r>
            <a:br>
              <a:rPr lang="en-US" b="1" dirty="0" smtClean="0"/>
            </a:br>
            <a:r>
              <a:rPr lang="en-US" b="1" dirty="0" smtClean="0"/>
              <a:t>Corpus Juris of Islamic Law</a:t>
            </a:r>
            <a:endParaRPr lang="en-US" b="1" dirty="0"/>
          </a:p>
        </p:txBody>
      </p:sp>
      <p:sp>
        <p:nvSpPr>
          <p:cNvPr id="3" name="Content Placeholder 2"/>
          <p:cNvSpPr>
            <a:spLocks noGrp="1"/>
          </p:cNvSpPr>
          <p:nvPr>
            <p:ph idx="1"/>
          </p:nvPr>
        </p:nvSpPr>
        <p:spPr/>
        <p:txBody>
          <a:bodyPr rtlCol="0">
            <a:normAutofit fontScale="92500" lnSpcReduction="10000"/>
          </a:bodyPr>
          <a:lstStyle/>
          <a:p>
            <a:pPr eaLnBrk="1" fontAlgn="auto" hangingPunct="1">
              <a:spcAft>
                <a:spcPts val="0"/>
              </a:spcAft>
              <a:buFont typeface="Arial" pitchFamily="34" charset="0"/>
              <a:buChar char="•"/>
              <a:defRPr/>
            </a:pPr>
            <a:r>
              <a:rPr lang="en-US" b="1" dirty="0" smtClean="0"/>
              <a:t>Qur’an</a:t>
            </a:r>
            <a:r>
              <a:rPr lang="en-US" dirty="0" smtClean="0"/>
              <a:t> – direct uncreated revelation</a:t>
            </a:r>
          </a:p>
          <a:p>
            <a:pPr eaLnBrk="1" fontAlgn="auto" hangingPunct="1">
              <a:spcAft>
                <a:spcPts val="0"/>
              </a:spcAft>
              <a:buFont typeface="Arial" pitchFamily="34" charset="0"/>
              <a:buChar char="•"/>
              <a:defRPr/>
            </a:pPr>
            <a:r>
              <a:rPr lang="en-US" b="1" dirty="0" err="1" smtClean="0"/>
              <a:t>Tafsīr</a:t>
            </a:r>
            <a:r>
              <a:rPr lang="en-US" dirty="0" smtClean="0"/>
              <a:t> – commentary on the Quran</a:t>
            </a:r>
          </a:p>
          <a:p>
            <a:pPr eaLnBrk="1" fontAlgn="auto" hangingPunct="1">
              <a:spcAft>
                <a:spcPts val="0"/>
              </a:spcAft>
              <a:buFont typeface="Arial" pitchFamily="34" charset="0"/>
              <a:buChar char="•"/>
              <a:defRPr/>
            </a:pPr>
            <a:r>
              <a:rPr lang="en-US" b="1" dirty="0" err="1" smtClean="0"/>
              <a:t>Sīrah</a:t>
            </a:r>
            <a:r>
              <a:rPr lang="en-US" b="1" dirty="0" smtClean="0"/>
              <a:t> </a:t>
            </a:r>
            <a:r>
              <a:rPr lang="en-US" b="1" dirty="0" err="1" smtClean="0"/>
              <a:t>Rasūl</a:t>
            </a:r>
            <a:r>
              <a:rPr lang="en-US" b="1" dirty="0" smtClean="0"/>
              <a:t> </a:t>
            </a:r>
            <a:r>
              <a:rPr lang="en-US" b="1" dirty="0" err="1" smtClean="0"/>
              <a:t>Allāh</a:t>
            </a:r>
            <a:r>
              <a:rPr lang="en-US" b="1" dirty="0" smtClean="0"/>
              <a:t> </a:t>
            </a:r>
            <a:r>
              <a:rPr lang="en-US" dirty="0" smtClean="0"/>
              <a:t>– usual habits and practices of Muhammad or the biography of the Messenger</a:t>
            </a:r>
          </a:p>
          <a:p>
            <a:pPr eaLnBrk="1" fontAlgn="auto" hangingPunct="1">
              <a:spcAft>
                <a:spcPts val="0"/>
              </a:spcAft>
              <a:buFont typeface="Arial" pitchFamily="34" charset="0"/>
              <a:buChar char="•"/>
              <a:defRPr/>
            </a:pPr>
            <a:r>
              <a:rPr lang="en-US" b="1" dirty="0" smtClean="0"/>
              <a:t>Hadith</a:t>
            </a:r>
            <a:r>
              <a:rPr lang="en-US" dirty="0" smtClean="0"/>
              <a:t> – narration on the words and deeds</a:t>
            </a:r>
          </a:p>
          <a:p>
            <a:pPr eaLnBrk="1" fontAlgn="auto" hangingPunct="1">
              <a:spcAft>
                <a:spcPts val="0"/>
              </a:spcAft>
              <a:buFont typeface="Arial" pitchFamily="34" charset="0"/>
              <a:buChar char="•"/>
              <a:defRPr/>
            </a:pPr>
            <a:r>
              <a:rPr lang="en-US" b="1" dirty="0" smtClean="0"/>
              <a:t>Shari’ah jurisprudence</a:t>
            </a:r>
            <a:r>
              <a:rPr lang="en-US" dirty="0" smtClean="0"/>
              <a:t> – law of all Islamic lands</a:t>
            </a:r>
          </a:p>
          <a:p>
            <a:pPr eaLnBrk="1" fontAlgn="auto" hangingPunct="1">
              <a:spcAft>
                <a:spcPts val="0"/>
              </a:spcAft>
              <a:buFont typeface="Arial" pitchFamily="34" charset="0"/>
              <a:buChar char="•"/>
              <a:defRPr/>
            </a:pPr>
            <a:r>
              <a:rPr lang="en-US" b="1" dirty="0" smtClean="0"/>
              <a:t>Shari’ah policy </a:t>
            </a:r>
            <a:r>
              <a:rPr lang="en-US" dirty="0" smtClean="0"/>
              <a:t>– government in accordance with the goals and objectives of Shari’ah and in its widest sense applies to all government  policies</a:t>
            </a:r>
          </a:p>
          <a:p>
            <a:pPr eaLnBrk="1" fontAlgn="auto" hangingPunct="1">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p:txBody>
          <a:bodyPr/>
          <a:lstStyle/>
          <a:p>
            <a:pPr eaLnBrk="1" hangingPunct="1"/>
            <a:r>
              <a:rPr lang="en-US" sz="4000" b="1" smtClean="0"/>
              <a:t>The Periods of Quranic Revelation</a:t>
            </a:r>
          </a:p>
        </p:txBody>
      </p:sp>
      <p:sp>
        <p:nvSpPr>
          <p:cNvPr id="14339" name="Rectangle 5"/>
          <p:cNvSpPr>
            <a:spLocks noGrp="1" noChangeArrowheads="1"/>
          </p:cNvSpPr>
          <p:nvPr>
            <p:ph idx="1"/>
          </p:nvPr>
        </p:nvSpPr>
        <p:spPr/>
        <p:txBody>
          <a:bodyPr/>
          <a:lstStyle/>
          <a:p>
            <a:pPr eaLnBrk="1" hangingPunct="1"/>
            <a:endParaRPr lang="en-US" smtClean="0"/>
          </a:p>
        </p:txBody>
      </p:sp>
      <p:grpSp>
        <p:nvGrpSpPr>
          <p:cNvPr id="14340" name="Group 6"/>
          <p:cNvGrpSpPr>
            <a:grpSpLocks/>
          </p:cNvGrpSpPr>
          <p:nvPr/>
        </p:nvGrpSpPr>
        <p:grpSpPr bwMode="auto">
          <a:xfrm>
            <a:off x="-381000" y="1219200"/>
            <a:ext cx="10515600" cy="7391400"/>
            <a:chOff x="-240" y="768"/>
            <a:chExt cx="6624" cy="4656"/>
          </a:xfrm>
        </p:grpSpPr>
        <p:sp>
          <p:nvSpPr>
            <p:cNvPr id="14341" name="AutoShape 7"/>
            <p:cNvSpPr>
              <a:spLocks noChangeAspect="1" noChangeArrowheads="1" noTextEdit="1"/>
            </p:cNvSpPr>
            <p:nvPr/>
          </p:nvSpPr>
          <p:spPr bwMode="auto">
            <a:xfrm>
              <a:off x="-240" y="768"/>
              <a:ext cx="6162" cy="4360"/>
            </a:xfrm>
            <a:prstGeom prst="rect">
              <a:avLst/>
            </a:prstGeom>
            <a:noFill/>
            <a:ln w="9525">
              <a:noFill/>
              <a:miter lim="800000"/>
              <a:headEnd/>
              <a:tailEnd/>
            </a:ln>
          </p:spPr>
          <p:txBody>
            <a:bodyPr/>
            <a:lstStyle/>
            <a:p>
              <a:endParaRPr lang="en-US"/>
            </a:p>
          </p:txBody>
        </p:sp>
        <p:sp>
          <p:nvSpPr>
            <p:cNvPr id="14342" name="Rectangle 8"/>
            <p:cNvSpPr>
              <a:spLocks noChangeArrowheads="1"/>
            </p:cNvSpPr>
            <p:nvPr/>
          </p:nvSpPr>
          <p:spPr bwMode="auto">
            <a:xfrm>
              <a:off x="-9" y="1013"/>
              <a:ext cx="6393" cy="4411"/>
            </a:xfrm>
            <a:prstGeom prst="rect">
              <a:avLst/>
            </a:prstGeom>
            <a:noFill/>
            <a:ln w="9525">
              <a:noFill/>
              <a:miter lim="800000"/>
              <a:headEnd/>
              <a:tailEnd/>
            </a:ln>
          </p:spPr>
          <p:txBody>
            <a:bodyPr/>
            <a:lstStyle/>
            <a:p>
              <a:endParaRPr lang="en-US">
                <a:latin typeface="Calibri" pitchFamily="34" charset="0"/>
              </a:endParaRPr>
            </a:p>
          </p:txBody>
        </p:sp>
        <p:sp>
          <p:nvSpPr>
            <p:cNvPr id="14343" name="Freeform 9"/>
            <p:cNvSpPr>
              <a:spLocks/>
            </p:cNvSpPr>
            <p:nvPr/>
          </p:nvSpPr>
          <p:spPr bwMode="auto">
            <a:xfrm>
              <a:off x="3120" y="1462"/>
              <a:ext cx="2032" cy="919"/>
            </a:xfrm>
            <a:custGeom>
              <a:avLst/>
              <a:gdLst>
                <a:gd name="T0" fmla="*/ 0 w 1266"/>
                <a:gd name="T1" fmla="*/ 434 h 540"/>
                <a:gd name="T2" fmla="*/ 3261 w 1266"/>
                <a:gd name="T3" fmla="*/ 0 h 540"/>
                <a:gd name="T4" fmla="*/ 3261 w 1266"/>
                <a:gd name="T5" fmla="*/ 1130 h 540"/>
                <a:gd name="T6" fmla="*/ 0 w 1266"/>
                <a:gd name="T7" fmla="*/ 1564 h 540"/>
                <a:gd name="T8" fmla="*/ 0 w 1266"/>
                <a:gd name="T9" fmla="*/ 434 h 540"/>
                <a:gd name="T10" fmla="*/ 0 60000 65536"/>
                <a:gd name="T11" fmla="*/ 0 60000 65536"/>
                <a:gd name="T12" fmla="*/ 0 60000 65536"/>
                <a:gd name="T13" fmla="*/ 0 60000 65536"/>
                <a:gd name="T14" fmla="*/ 0 60000 65536"/>
                <a:gd name="T15" fmla="*/ 0 w 1266"/>
                <a:gd name="T16" fmla="*/ 0 h 540"/>
                <a:gd name="T17" fmla="*/ 1266 w 1266"/>
                <a:gd name="T18" fmla="*/ 540 h 540"/>
              </a:gdLst>
              <a:ahLst/>
              <a:cxnLst>
                <a:cxn ang="T10">
                  <a:pos x="T0" y="T1"/>
                </a:cxn>
                <a:cxn ang="T11">
                  <a:pos x="T2" y="T3"/>
                </a:cxn>
                <a:cxn ang="T12">
                  <a:pos x="T4" y="T5"/>
                </a:cxn>
                <a:cxn ang="T13">
                  <a:pos x="T6" y="T7"/>
                </a:cxn>
                <a:cxn ang="T14">
                  <a:pos x="T8" y="T9"/>
                </a:cxn>
              </a:cxnLst>
              <a:rect l="T15" t="T16" r="T17" b="T18"/>
              <a:pathLst>
                <a:path w="1266" h="540">
                  <a:moveTo>
                    <a:pt x="0" y="150"/>
                  </a:moveTo>
                  <a:lnTo>
                    <a:pt x="1266" y="0"/>
                  </a:lnTo>
                  <a:lnTo>
                    <a:pt x="1266" y="390"/>
                  </a:lnTo>
                  <a:lnTo>
                    <a:pt x="0" y="540"/>
                  </a:lnTo>
                  <a:lnTo>
                    <a:pt x="0" y="150"/>
                  </a:lnTo>
                  <a:close/>
                </a:path>
              </a:pathLst>
            </a:custGeom>
            <a:solidFill>
              <a:srgbClr val="000080"/>
            </a:solidFill>
            <a:ln w="9525">
              <a:noFill/>
              <a:prstDash val="solid"/>
              <a:round/>
              <a:headEnd/>
              <a:tailEnd/>
            </a:ln>
          </p:spPr>
          <p:txBody>
            <a:bodyPr/>
            <a:lstStyle/>
            <a:p>
              <a:endParaRPr lang="en-US"/>
            </a:p>
          </p:txBody>
        </p:sp>
        <p:sp>
          <p:nvSpPr>
            <p:cNvPr id="14344" name="Freeform 10"/>
            <p:cNvSpPr>
              <a:spLocks/>
            </p:cNvSpPr>
            <p:nvPr/>
          </p:nvSpPr>
          <p:spPr bwMode="auto">
            <a:xfrm>
              <a:off x="3120" y="1105"/>
              <a:ext cx="2032" cy="613"/>
            </a:xfrm>
            <a:custGeom>
              <a:avLst/>
              <a:gdLst>
                <a:gd name="T0" fmla="*/ 0 w 1266"/>
                <a:gd name="T1" fmla="*/ 0 h 360"/>
                <a:gd name="T2" fmla="*/ 63 w 1266"/>
                <a:gd name="T3" fmla="*/ 0 h 360"/>
                <a:gd name="T4" fmla="*/ 186 w 1266"/>
                <a:gd name="T5" fmla="*/ 0 h 360"/>
                <a:gd name="T6" fmla="*/ 247 w 1266"/>
                <a:gd name="T7" fmla="*/ 0 h 360"/>
                <a:gd name="T8" fmla="*/ 310 w 1266"/>
                <a:gd name="T9" fmla="*/ 0 h 360"/>
                <a:gd name="T10" fmla="*/ 371 w 1266"/>
                <a:gd name="T11" fmla="*/ 0 h 360"/>
                <a:gd name="T12" fmla="*/ 494 w 1266"/>
                <a:gd name="T13" fmla="*/ 0 h 360"/>
                <a:gd name="T14" fmla="*/ 557 w 1266"/>
                <a:gd name="T15" fmla="*/ 0 h 360"/>
                <a:gd name="T16" fmla="*/ 618 w 1266"/>
                <a:gd name="T17" fmla="*/ 17 h 360"/>
                <a:gd name="T18" fmla="*/ 681 w 1266"/>
                <a:gd name="T19" fmla="*/ 17 h 360"/>
                <a:gd name="T20" fmla="*/ 804 w 1266"/>
                <a:gd name="T21" fmla="*/ 17 h 360"/>
                <a:gd name="T22" fmla="*/ 865 w 1266"/>
                <a:gd name="T23" fmla="*/ 34 h 360"/>
                <a:gd name="T24" fmla="*/ 928 w 1266"/>
                <a:gd name="T25" fmla="*/ 34 h 360"/>
                <a:gd name="T26" fmla="*/ 1051 w 1266"/>
                <a:gd name="T27" fmla="*/ 34 h 360"/>
                <a:gd name="T28" fmla="*/ 1112 w 1266"/>
                <a:gd name="T29" fmla="*/ 53 h 360"/>
                <a:gd name="T30" fmla="*/ 1175 w 1266"/>
                <a:gd name="T31" fmla="*/ 53 h 360"/>
                <a:gd name="T32" fmla="*/ 1221 w 1266"/>
                <a:gd name="T33" fmla="*/ 53 h 360"/>
                <a:gd name="T34" fmla="*/ 1345 w 1266"/>
                <a:gd name="T35" fmla="*/ 70 h 360"/>
                <a:gd name="T36" fmla="*/ 1406 w 1266"/>
                <a:gd name="T37" fmla="*/ 87 h 360"/>
                <a:gd name="T38" fmla="*/ 1469 w 1266"/>
                <a:gd name="T39" fmla="*/ 87 h 360"/>
                <a:gd name="T40" fmla="*/ 1515 w 1266"/>
                <a:gd name="T41" fmla="*/ 87 h 360"/>
                <a:gd name="T42" fmla="*/ 1639 w 1266"/>
                <a:gd name="T43" fmla="*/ 104 h 360"/>
                <a:gd name="T44" fmla="*/ 1685 w 1266"/>
                <a:gd name="T45" fmla="*/ 123 h 360"/>
                <a:gd name="T46" fmla="*/ 1746 w 1266"/>
                <a:gd name="T47" fmla="*/ 123 h 360"/>
                <a:gd name="T48" fmla="*/ 1855 w 1266"/>
                <a:gd name="T49" fmla="*/ 140 h 360"/>
                <a:gd name="T50" fmla="*/ 1902 w 1266"/>
                <a:gd name="T51" fmla="*/ 157 h 360"/>
                <a:gd name="T52" fmla="*/ 1963 w 1266"/>
                <a:gd name="T53" fmla="*/ 174 h 360"/>
                <a:gd name="T54" fmla="*/ 2010 w 1266"/>
                <a:gd name="T55" fmla="*/ 174 h 360"/>
                <a:gd name="T56" fmla="*/ 2117 w 1266"/>
                <a:gd name="T57" fmla="*/ 191 h 360"/>
                <a:gd name="T58" fmla="*/ 2164 w 1266"/>
                <a:gd name="T59" fmla="*/ 209 h 360"/>
                <a:gd name="T60" fmla="*/ 2210 w 1266"/>
                <a:gd name="T61" fmla="*/ 226 h 360"/>
                <a:gd name="T62" fmla="*/ 2319 w 1266"/>
                <a:gd name="T63" fmla="*/ 243 h 360"/>
                <a:gd name="T64" fmla="*/ 2364 w 1266"/>
                <a:gd name="T65" fmla="*/ 261 h 360"/>
                <a:gd name="T66" fmla="*/ 2411 w 1266"/>
                <a:gd name="T67" fmla="*/ 261 h 360"/>
                <a:gd name="T68" fmla="*/ 2457 w 1266"/>
                <a:gd name="T69" fmla="*/ 278 h 360"/>
                <a:gd name="T70" fmla="*/ 2550 w 1266"/>
                <a:gd name="T71" fmla="*/ 296 h 360"/>
                <a:gd name="T72" fmla="*/ 2581 w 1266"/>
                <a:gd name="T73" fmla="*/ 313 h 360"/>
                <a:gd name="T74" fmla="*/ 2627 w 1266"/>
                <a:gd name="T75" fmla="*/ 330 h 360"/>
                <a:gd name="T76" fmla="*/ 2674 w 1266"/>
                <a:gd name="T77" fmla="*/ 347 h 360"/>
                <a:gd name="T78" fmla="*/ 2751 w 1266"/>
                <a:gd name="T79" fmla="*/ 366 h 360"/>
                <a:gd name="T80" fmla="*/ 2798 w 1266"/>
                <a:gd name="T81" fmla="*/ 383 h 360"/>
                <a:gd name="T82" fmla="*/ 2828 w 1266"/>
                <a:gd name="T83" fmla="*/ 400 h 360"/>
                <a:gd name="T84" fmla="*/ 2907 w 1266"/>
                <a:gd name="T85" fmla="*/ 434 h 360"/>
                <a:gd name="T86" fmla="*/ 2952 w 1266"/>
                <a:gd name="T87" fmla="*/ 453 h 360"/>
                <a:gd name="T88" fmla="*/ 2984 w 1266"/>
                <a:gd name="T89" fmla="*/ 453 h 360"/>
                <a:gd name="T90" fmla="*/ 3014 w 1266"/>
                <a:gd name="T91" fmla="*/ 470 h 360"/>
                <a:gd name="T92" fmla="*/ 3075 w 1266"/>
                <a:gd name="T93" fmla="*/ 504 h 360"/>
                <a:gd name="T94" fmla="*/ 3122 w 1266"/>
                <a:gd name="T95" fmla="*/ 523 h 360"/>
                <a:gd name="T96" fmla="*/ 3154 w 1266"/>
                <a:gd name="T97" fmla="*/ 540 h 360"/>
                <a:gd name="T98" fmla="*/ 3168 w 1266"/>
                <a:gd name="T99" fmla="*/ 557 h 360"/>
                <a:gd name="T100" fmla="*/ 3231 w 1266"/>
                <a:gd name="T101" fmla="*/ 591 h 360"/>
                <a:gd name="T102" fmla="*/ 3261 w 1266"/>
                <a:gd name="T103" fmla="*/ 610 h 360"/>
                <a:gd name="T104" fmla="*/ 0 w 1266"/>
                <a:gd name="T105" fmla="*/ 1044 h 360"/>
                <a:gd name="T106" fmla="*/ 0 w 1266"/>
                <a:gd name="T107" fmla="*/ 0 h 3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266"/>
                <a:gd name="T163" fmla="*/ 0 h 360"/>
                <a:gd name="T164" fmla="*/ 1266 w 1266"/>
                <a:gd name="T165" fmla="*/ 360 h 3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266" h="360">
                  <a:moveTo>
                    <a:pt x="0" y="0"/>
                  </a:moveTo>
                  <a:lnTo>
                    <a:pt x="24" y="0"/>
                  </a:lnTo>
                  <a:lnTo>
                    <a:pt x="72" y="0"/>
                  </a:lnTo>
                  <a:lnTo>
                    <a:pt x="96" y="0"/>
                  </a:lnTo>
                  <a:lnTo>
                    <a:pt x="120" y="0"/>
                  </a:lnTo>
                  <a:lnTo>
                    <a:pt x="144" y="0"/>
                  </a:lnTo>
                  <a:lnTo>
                    <a:pt x="192" y="0"/>
                  </a:lnTo>
                  <a:lnTo>
                    <a:pt x="216" y="0"/>
                  </a:lnTo>
                  <a:lnTo>
                    <a:pt x="240" y="6"/>
                  </a:lnTo>
                  <a:lnTo>
                    <a:pt x="264" y="6"/>
                  </a:lnTo>
                  <a:lnTo>
                    <a:pt x="312" y="6"/>
                  </a:lnTo>
                  <a:lnTo>
                    <a:pt x="336" y="12"/>
                  </a:lnTo>
                  <a:lnTo>
                    <a:pt x="360" y="12"/>
                  </a:lnTo>
                  <a:lnTo>
                    <a:pt x="408" y="12"/>
                  </a:lnTo>
                  <a:lnTo>
                    <a:pt x="432" y="18"/>
                  </a:lnTo>
                  <a:lnTo>
                    <a:pt x="456" y="18"/>
                  </a:lnTo>
                  <a:lnTo>
                    <a:pt x="474" y="18"/>
                  </a:lnTo>
                  <a:lnTo>
                    <a:pt x="522" y="24"/>
                  </a:lnTo>
                  <a:lnTo>
                    <a:pt x="546" y="30"/>
                  </a:lnTo>
                  <a:lnTo>
                    <a:pt x="570" y="30"/>
                  </a:lnTo>
                  <a:lnTo>
                    <a:pt x="588" y="30"/>
                  </a:lnTo>
                  <a:lnTo>
                    <a:pt x="636" y="36"/>
                  </a:lnTo>
                  <a:lnTo>
                    <a:pt x="654" y="42"/>
                  </a:lnTo>
                  <a:lnTo>
                    <a:pt x="678" y="42"/>
                  </a:lnTo>
                  <a:lnTo>
                    <a:pt x="720" y="48"/>
                  </a:lnTo>
                  <a:lnTo>
                    <a:pt x="738" y="54"/>
                  </a:lnTo>
                  <a:lnTo>
                    <a:pt x="762" y="60"/>
                  </a:lnTo>
                  <a:lnTo>
                    <a:pt x="780" y="60"/>
                  </a:lnTo>
                  <a:lnTo>
                    <a:pt x="822" y="66"/>
                  </a:lnTo>
                  <a:lnTo>
                    <a:pt x="840" y="72"/>
                  </a:lnTo>
                  <a:lnTo>
                    <a:pt x="858" y="78"/>
                  </a:lnTo>
                  <a:lnTo>
                    <a:pt x="900" y="84"/>
                  </a:lnTo>
                  <a:lnTo>
                    <a:pt x="918" y="90"/>
                  </a:lnTo>
                  <a:lnTo>
                    <a:pt x="936" y="90"/>
                  </a:lnTo>
                  <a:lnTo>
                    <a:pt x="954" y="96"/>
                  </a:lnTo>
                  <a:lnTo>
                    <a:pt x="990" y="102"/>
                  </a:lnTo>
                  <a:lnTo>
                    <a:pt x="1002" y="108"/>
                  </a:lnTo>
                  <a:lnTo>
                    <a:pt x="1020" y="114"/>
                  </a:lnTo>
                  <a:lnTo>
                    <a:pt x="1038" y="120"/>
                  </a:lnTo>
                  <a:lnTo>
                    <a:pt x="1068" y="126"/>
                  </a:lnTo>
                  <a:lnTo>
                    <a:pt x="1086" y="132"/>
                  </a:lnTo>
                  <a:lnTo>
                    <a:pt x="1098" y="138"/>
                  </a:lnTo>
                  <a:lnTo>
                    <a:pt x="1128" y="150"/>
                  </a:lnTo>
                  <a:lnTo>
                    <a:pt x="1146" y="156"/>
                  </a:lnTo>
                  <a:lnTo>
                    <a:pt x="1158" y="156"/>
                  </a:lnTo>
                  <a:lnTo>
                    <a:pt x="1170" y="162"/>
                  </a:lnTo>
                  <a:lnTo>
                    <a:pt x="1194" y="174"/>
                  </a:lnTo>
                  <a:lnTo>
                    <a:pt x="1212" y="180"/>
                  </a:lnTo>
                  <a:lnTo>
                    <a:pt x="1224" y="186"/>
                  </a:lnTo>
                  <a:lnTo>
                    <a:pt x="1230" y="192"/>
                  </a:lnTo>
                  <a:lnTo>
                    <a:pt x="1254" y="204"/>
                  </a:lnTo>
                  <a:lnTo>
                    <a:pt x="1266" y="210"/>
                  </a:lnTo>
                  <a:lnTo>
                    <a:pt x="0" y="360"/>
                  </a:lnTo>
                  <a:lnTo>
                    <a:pt x="0" y="0"/>
                  </a:lnTo>
                  <a:close/>
                </a:path>
              </a:pathLst>
            </a:custGeom>
            <a:solidFill>
              <a:srgbClr val="0000FF"/>
            </a:solidFill>
            <a:ln w="9525">
              <a:noFill/>
              <a:prstDash val="solid"/>
              <a:round/>
              <a:headEnd/>
              <a:tailEnd/>
            </a:ln>
          </p:spPr>
          <p:txBody>
            <a:bodyPr/>
            <a:lstStyle/>
            <a:p>
              <a:endParaRPr lang="en-US"/>
            </a:p>
          </p:txBody>
        </p:sp>
        <p:sp>
          <p:nvSpPr>
            <p:cNvPr id="14345" name="Freeform 11"/>
            <p:cNvSpPr>
              <a:spLocks/>
            </p:cNvSpPr>
            <p:nvPr/>
          </p:nvSpPr>
          <p:spPr bwMode="auto">
            <a:xfrm>
              <a:off x="482" y="1462"/>
              <a:ext cx="2032" cy="919"/>
            </a:xfrm>
            <a:custGeom>
              <a:avLst/>
              <a:gdLst>
                <a:gd name="T0" fmla="*/ 3261 w 1266"/>
                <a:gd name="T1" fmla="*/ 434 h 540"/>
                <a:gd name="T2" fmla="*/ 0 w 1266"/>
                <a:gd name="T3" fmla="*/ 0 h 540"/>
                <a:gd name="T4" fmla="*/ 0 w 1266"/>
                <a:gd name="T5" fmla="*/ 1130 h 540"/>
                <a:gd name="T6" fmla="*/ 3261 w 1266"/>
                <a:gd name="T7" fmla="*/ 1564 h 540"/>
                <a:gd name="T8" fmla="*/ 3261 w 1266"/>
                <a:gd name="T9" fmla="*/ 434 h 540"/>
                <a:gd name="T10" fmla="*/ 0 60000 65536"/>
                <a:gd name="T11" fmla="*/ 0 60000 65536"/>
                <a:gd name="T12" fmla="*/ 0 60000 65536"/>
                <a:gd name="T13" fmla="*/ 0 60000 65536"/>
                <a:gd name="T14" fmla="*/ 0 60000 65536"/>
                <a:gd name="T15" fmla="*/ 0 w 1266"/>
                <a:gd name="T16" fmla="*/ 0 h 540"/>
                <a:gd name="T17" fmla="*/ 1266 w 1266"/>
                <a:gd name="T18" fmla="*/ 540 h 540"/>
              </a:gdLst>
              <a:ahLst/>
              <a:cxnLst>
                <a:cxn ang="T10">
                  <a:pos x="T0" y="T1"/>
                </a:cxn>
                <a:cxn ang="T11">
                  <a:pos x="T2" y="T3"/>
                </a:cxn>
                <a:cxn ang="T12">
                  <a:pos x="T4" y="T5"/>
                </a:cxn>
                <a:cxn ang="T13">
                  <a:pos x="T6" y="T7"/>
                </a:cxn>
                <a:cxn ang="T14">
                  <a:pos x="T8" y="T9"/>
                </a:cxn>
              </a:cxnLst>
              <a:rect l="T15" t="T16" r="T17" b="T18"/>
              <a:pathLst>
                <a:path w="1266" h="540">
                  <a:moveTo>
                    <a:pt x="1266" y="150"/>
                  </a:moveTo>
                  <a:lnTo>
                    <a:pt x="0" y="0"/>
                  </a:lnTo>
                  <a:lnTo>
                    <a:pt x="0" y="390"/>
                  </a:lnTo>
                  <a:lnTo>
                    <a:pt x="1266" y="540"/>
                  </a:lnTo>
                  <a:lnTo>
                    <a:pt x="1266" y="150"/>
                  </a:lnTo>
                  <a:close/>
                </a:path>
              </a:pathLst>
            </a:custGeom>
            <a:solidFill>
              <a:srgbClr val="1A3380"/>
            </a:solidFill>
            <a:ln w="9525">
              <a:noFill/>
              <a:prstDash val="solid"/>
              <a:round/>
              <a:headEnd/>
              <a:tailEnd/>
            </a:ln>
          </p:spPr>
          <p:txBody>
            <a:bodyPr/>
            <a:lstStyle/>
            <a:p>
              <a:endParaRPr lang="en-US"/>
            </a:p>
          </p:txBody>
        </p:sp>
        <p:sp>
          <p:nvSpPr>
            <p:cNvPr id="14346" name="Freeform 12"/>
            <p:cNvSpPr>
              <a:spLocks/>
            </p:cNvSpPr>
            <p:nvPr/>
          </p:nvSpPr>
          <p:spPr bwMode="auto">
            <a:xfrm>
              <a:off x="482" y="1105"/>
              <a:ext cx="2032" cy="613"/>
            </a:xfrm>
            <a:custGeom>
              <a:avLst/>
              <a:gdLst>
                <a:gd name="T0" fmla="*/ 0 w 1266"/>
                <a:gd name="T1" fmla="*/ 610 h 360"/>
                <a:gd name="T2" fmla="*/ 16 w 1266"/>
                <a:gd name="T3" fmla="*/ 591 h 360"/>
                <a:gd name="T4" fmla="*/ 77 w 1266"/>
                <a:gd name="T5" fmla="*/ 557 h 360"/>
                <a:gd name="T6" fmla="*/ 108 w 1266"/>
                <a:gd name="T7" fmla="*/ 540 h 360"/>
                <a:gd name="T8" fmla="*/ 140 w 1266"/>
                <a:gd name="T9" fmla="*/ 523 h 360"/>
                <a:gd name="T10" fmla="*/ 170 w 1266"/>
                <a:gd name="T11" fmla="*/ 504 h 360"/>
                <a:gd name="T12" fmla="*/ 231 w 1266"/>
                <a:gd name="T13" fmla="*/ 470 h 360"/>
                <a:gd name="T14" fmla="*/ 278 w 1266"/>
                <a:gd name="T15" fmla="*/ 453 h 360"/>
                <a:gd name="T16" fmla="*/ 310 w 1266"/>
                <a:gd name="T17" fmla="*/ 453 h 360"/>
                <a:gd name="T18" fmla="*/ 340 w 1266"/>
                <a:gd name="T19" fmla="*/ 434 h 360"/>
                <a:gd name="T20" fmla="*/ 417 w 1266"/>
                <a:gd name="T21" fmla="*/ 400 h 360"/>
                <a:gd name="T22" fmla="*/ 464 w 1266"/>
                <a:gd name="T23" fmla="*/ 383 h 360"/>
                <a:gd name="T24" fmla="*/ 494 w 1266"/>
                <a:gd name="T25" fmla="*/ 366 h 360"/>
                <a:gd name="T26" fmla="*/ 587 w 1266"/>
                <a:gd name="T27" fmla="*/ 347 h 360"/>
                <a:gd name="T28" fmla="*/ 618 w 1266"/>
                <a:gd name="T29" fmla="*/ 330 h 360"/>
                <a:gd name="T30" fmla="*/ 664 w 1266"/>
                <a:gd name="T31" fmla="*/ 313 h 360"/>
                <a:gd name="T32" fmla="*/ 711 w 1266"/>
                <a:gd name="T33" fmla="*/ 296 h 360"/>
                <a:gd name="T34" fmla="*/ 804 w 1266"/>
                <a:gd name="T35" fmla="*/ 278 h 360"/>
                <a:gd name="T36" fmla="*/ 851 w 1266"/>
                <a:gd name="T37" fmla="*/ 261 h 360"/>
                <a:gd name="T38" fmla="*/ 897 w 1266"/>
                <a:gd name="T39" fmla="*/ 261 h 360"/>
                <a:gd name="T40" fmla="*/ 942 w 1266"/>
                <a:gd name="T41" fmla="*/ 243 h 360"/>
                <a:gd name="T42" fmla="*/ 1035 w 1266"/>
                <a:gd name="T43" fmla="*/ 226 h 360"/>
                <a:gd name="T44" fmla="*/ 1098 w 1266"/>
                <a:gd name="T45" fmla="*/ 209 h 360"/>
                <a:gd name="T46" fmla="*/ 1144 w 1266"/>
                <a:gd name="T47" fmla="*/ 191 h 360"/>
                <a:gd name="T48" fmla="*/ 1236 w 1266"/>
                <a:gd name="T49" fmla="*/ 174 h 360"/>
                <a:gd name="T50" fmla="*/ 1298 w 1266"/>
                <a:gd name="T51" fmla="*/ 174 h 360"/>
                <a:gd name="T52" fmla="*/ 1345 w 1266"/>
                <a:gd name="T53" fmla="*/ 157 h 360"/>
                <a:gd name="T54" fmla="*/ 1406 w 1266"/>
                <a:gd name="T55" fmla="*/ 140 h 360"/>
                <a:gd name="T56" fmla="*/ 1515 w 1266"/>
                <a:gd name="T57" fmla="*/ 123 h 360"/>
                <a:gd name="T58" fmla="*/ 1562 w 1266"/>
                <a:gd name="T59" fmla="*/ 123 h 360"/>
                <a:gd name="T60" fmla="*/ 1623 w 1266"/>
                <a:gd name="T61" fmla="*/ 104 h 360"/>
                <a:gd name="T62" fmla="*/ 1732 w 1266"/>
                <a:gd name="T63" fmla="*/ 87 h 360"/>
                <a:gd name="T64" fmla="*/ 1793 w 1266"/>
                <a:gd name="T65" fmla="*/ 87 h 360"/>
                <a:gd name="T66" fmla="*/ 1855 w 1266"/>
                <a:gd name="T67" fmla="*/ 87 h 360"/>
                <a:gd name="T68" fmla="*/ 1902 w 1266"/>
                <a:gd name="T69" fmla="*/ 70 h 360"/>
                <a:gd name="T70" fmla="*/ 2026 w 1266"/>
                <a:gd name="T71" fmla="*/ 53 h 360"/>
                <a:gd name="T72" fmla="*/ 2087 w 1266"/>
                <a:gd name="T73" fmla="*/ 53 h 360"/>
                <a:gd name="T74" fmla="*/ 2149 w 1266"/>
                <a:gd name="T75" fmla="*/ 53 h 360"/>
                <a:gd name="T76" fmla="*/ 2210 w 1266"/>
                <a:gd name="T77" fmla="*/ 34 h 360"/>
                <a:gd name="T78" fmla="*/ 2319 w 1266"/>
                <a:gd name="T79" fmla="*/ 34 h 360"/>
                <a:gd name="T80" fmla="*/ 2380 w 1266"/>
                <a:gd name="T81" fmla="*/ 34 h 360"/>
                <a:gd name="T82" fmla="*/ 2443 w 1266"/>
                <a:gd name="T83" fmla="*/ 17 h 360"/>
                <a:gd name="T84" fmla="*/ 2566 w 1266"/>
                <a:gd name="T85" fmla="*/ 17 h 360"/>
                <a:gd name="T86" fmla="*/ 2627 w 1266"/>
                <a:gd name="T87" fmla="*/ 17 h 360"/>
                <a:gd name="T88" fmla="*/ 2690 w 1266"/>
                <a:gd name="T89" fmla="*/ 0 h 360"/>
                <a:gd name="T90" fmla="*/ 2751 w 1266"/>
                <a:gd name="T91" fmla="*/ 0 h 360"/>
                <a:gd name="T92" fmla="*/ 2875 w 1266"/>
                <a:gd name="T93" fmla="*/ 0 h 360"/>
                <a:gd name="T94" fmla="*/ 2937 w 1266"/>
                <a:gd name="T95" fmla="*/ 0 h 360"/>
                <a:gd name="T96" fmla="*/ 2998 w 1266"/>
                <a:gd name="T97" fmla="*/ 0 h 360"/>
                <a:gd name="T98" fmla="*/ 3075 w 1266"/>
                <a:gd name="T99" fmla="*/ 0 h 360"/>
                <a:gd name="T100" fmla="*/ 3199 w 1266"/>
                <a:gd name="T101" fmla="*/ 0 h 360"/>
                <a:gd name="T102" fmla="*/ 3261 w 1266"/>
                <a:gd name="T103" fmla="*/ 0 h 360"/>
                <a:gd name="T104" fmla="*/ 3261 w 1266"/>
                <a:gd name="T105" fmla="*/ 1044 h 360"/>
                <a:gd name="T106" fmla="*/ 0 w 1266"/>
                <a:gd name="T107" fmla="*/ 610 h 3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266"/>
                <a:gd name="T163" fmla="*/ 0 h 360"/>
                <a:gd name="T164" fmla="*/ 1266 w 1266"/>
                <a:gd name="T165" fmla="*/ 360 h 3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266" h="360">
                  <a:moveTo>
                    <a:pt x="0" y="210"/>
                  </a:moveTo>
                  <a:lnTo>
                    <a:pt x="6" y="204"/>
                  </a:lnTo>
                  <a:lnTo>
                    <a:pt x="30" y="192"/>
                  </a:lnTo>
                  <a:lnTo>
                    <a:pt x="42" y="186"/>
                  </a:lnTo>
                  <a:lnTo>
                    <a:pt x="54" y="180"/>
                  </a:lnTo>
                  <a:lnTo>
                    <a:pt x="66" y="174"/>
                  </a:lnTo>
                  <a:lnTo>
                    <a:pt x="90" y="162"/>
                  </a:lnTo>
                  <a:lnTo>
                    <a:pt x="108" y="156"/>
                  </a:lnTo>
                  <a:lnTo>
                    <a:pt x="120" y="156"/>
                  </a:lnTo>
                  <a:lnTo>
                    <a:pt x="132" y="150"/>
                  </a:lnTo>
                  <a:lnTo>
                    <a:pt x="162" y="138"/>
                  </a:lnTo>
                  <a:lnTo>
                    <a:pt x="180" y="132"/>
                  </a:lnTo>
                  <a:lnTo>
                    <a:pt x="192" y="126"/>
                  </a:lnTo>
                  <a:lnTo>
                    <a:pt x="228" y="120"/>
                  </a:lnTo>
                  <a:lnTo>
                    <a:pt x="240" y="114"/>
                  </a:lnTo>
                  <a:lnTo>
                    <a:pt x="258" y="108"/>
                  </a:lnTo>
                  <a:lnTo>
                    <a:pt x="276" y="102"/>
                  </a:lnTo>
                  <a:lnTo>
                    <a:pt x="312" y="96"/>
                  </a:lnTo>
                  <a:lnTo>
                    <a:pt x="330" y="90"/>
                  </a:lnTo>
                  <a:lnTo>
                    <a:pt x="348" y="90"/>
                  </a:lnTo>
                  <a:lnTo>
                    <a:pt x="366" y="84"/>
                  </a:lnTo>
                  <a:lnTo>
                    <a:pt x="402" y="78"/>
                  </a:lnTo>
                  <a:lnTo>
                    <a:pt x="426" y="72"/>
                  </a:lnTo>
                  <a:lnTo>
                    <a:pt x="444" y="66"/>
                  </a:lnTo>
                  <a:lnTo>
                    <a:pt x="480" y="60"/>
                  </a:lnTo>
                  <a:lnTo>
                    <a:pt x="504" y="60"/>
                  </a:lnTo>
                  <a:lnTo>
                    <a:pt x="522" y="54"/>
                  </a:lnTo>
                  <a:lnTo>
                    <a:pt x="546" y="48"/>
                  </a:lnTo>
                  <a:lnTo>
                    <a:pt x="588" y="42"/>
                  </a:lnTo>
                  <a:lnTo>
                    <a:pt x="606" y="42"/>
                  </a:lnTo>
                  <a:lnTo>
                    <a:pt x="630" y="36"/>
                  </a:lnTo>
                  <a:lnTo>
                    <a:pt x="672" y="30"/>
                  </a:lnTo>
                  <a:lnTo>
                    <a:pt x="696" y="30"/>
                  </a:lnTo>
                  <a:lnTo>
                    <a:pt x="720" y="30"/>
                  </a:lnTo>
                  <a:lnTo>
                    <a:pt x="738" y="24"/>
                  </a:lnTo>
                  <a:lnTo>
                    <a:pt x="786" y="18"/>
                  </a:lnTo>
                  <a:lnTo>
                    <a:pt x="810" y="18"/>
                  </a:lnTo>
                  <a:lnTo>
                    <a:pt x="834" y="18"/>
                  </a:lnTo>
                  <a:lnTo>
                    <a:pt x="858" y="12"/>
                  </a:lnTo>
                  <a:lnTo>
                    <a:pt x="900" y="12"/>
                  </a:lnTo>
                  <a:lnTo>
                    <a:pt x="924" y="12"/>
                  </a:lnTo>
                  <a:lnTo>
                    <a:pt x="948" y="6"/>
                  </a:lnTo>
                  <a:lnTo>
                    <a:pt x="996" y="6"/>
                  </a:lnTo>
                  <a:lnTo>
                    <a:pt x="1020" y="6"/>
                  </a:lnTo>
                  <a:lnTo>
                    <a:pt x="1044" y="0"/>
                  </a:lnTo>
                  <a:lnTo>
                    <a:pt x="1068" y="0"/>
                  </a:lnTo>
                  <a:lnTo>
                    <a:pt x="1116" y="0"/>
                  </a:lnTo>
                  <a:lnTo>
                    <a:pt x="1140" y="0"/>
                  </a:lnTo>
                  <a:lnTo>
                    <a:pt x="1164" y="0"/>
                  </a:lnTo>
                  <a:lnTo>
                    <a:pt x="1194" y="0"/>
                  </a:lnTo>
                  <a:lnTo>
                    <a:pt x="1242" y="0"/>
                  </a:lnTo>
                  <a:lnTo>
                    <a:pt x="1266" y="0"/>
                  </a:lnTo>
                  <a:lnTo>
                    <a:pt x="1266" y="360"/>
                  </a:lnTo>
                  <a:lnTo>
                    <a:pt x="0" y="210"/>
                  </a:lnTo>
                  <a:close/>
                </a:path>
              </a:pathLst>
            </a:custGeom>
            <a:solidFill>
              <a:srgbClr val="3366FF"/>
            </a:solidFill>
            <a:ln w="9525">
              <a:noFill/>
              <a:prstDash val="solid"/>
              <a:round/>
              <a:headEnd/>
              <a:tailEnd/>
            </a:ln>
          </p:spPr>
          <p:txBody>
            <a:bodyPr/>
            <a:lstStyle/>
            <a:p>
              <a:endParaRPr lang="en-US"/>
            </a:p>
          </p:txBody>
        </p:sp>
        <p:sp>
          <p:nvSpPr>
            <p:cNvPr id="14347" name="Freeform 13"/>
            <p:cNvSpPr>
              <a:spLocks/>
            </p:cNvSpPr>
            <p:nvPr/>
          </p:nvSpPr>
          <p:spPr bwMode="auto">
            <a:xfrm>
              <a:off x="4680" y="1891"/>
              <a:ext cx="924" cy="1164"/>
            </a:xfrm>
            <a:custGeom>
              <a:avLst/>
              <a:gdLst>
                <a:gd name="T0" fmla="*/ 1482 w 576"/>
                <a:gd name="T1" fmla="*/ 17 h 684"/>
                <a:gd name="T2" fmla="*/ 1466 w 576"/>
                <a:gd name="T3" fmla="*/ 70 h 684"/>
                <a:gd name="T4" fmla="*/ 1452 w 576"/>
                <a:gd name="T5" fmla="*/ 121 h 684"/>
                <a:gd name="T6" fmla="*/ 1436 w 576"/>
                <a:gd name="T7" fmla="*/ 174 h 684"/>
                <a:gd name="T8" fmla="*/ 1405 w 576"/>
                <a:gd name="T9" fmla="*/ 226 h 684"/>
                <a:gd name="T10" fmla="*/ 1375 w 576"/>
                <a:gd name="T11" fmla="*/ 260 h 684"/>
                <a:gd name="T12" fmla="*/ 1328 w 576"/>
                <a:gd name="T13" fmla="*/ 313 h 684"/>
                <a:gd name="T14" fmla="*/ 1282 w 576"/>
                <a:gd name="T15" fmla="*/ 347 h 684"/>
                <a:gd name="T16" fmla="*/ 1219 w 576"/>
                <a:gd name="T17" fmla="*/ 400 h 684"/>
                <a:gd name="T18" fmla="*/ 1173 w 576"/>
                <a:gd name="T19" fmla="*/ 434 h 684"/>
                <a:gd name="T20" fmla="*/ 1081 w 576"/>
                <a:gd name="T21" fmla="*/ 487 h 684"/>
                <a:gd name="T22" fmla="*/ 1004 w 576"/>
                <a:gd name="T23" fmla="*/ 539 h 684"/>
                <a:gd name="T24" fmla="*/ 926 w 576"/>
                <a:gd name="T25" fmla="*/ 556 h 684"/>
                <a:gd name="T26" fmla="*/ 834 w 576"/>
                <a:gd name="T27" fmla="*/ 608 h 684"/>
                <a:gd name="T28" fmla="*/ 757 w 576"/>
                <a:gd name="T29" fmla="*/ 643 h 684"/>
                <a:gd name="T30" fmla="*/ 634 w 576"/>
                <a:gd name="T31" fmla="*/ 677 h 684"/>
                <a:gd name="T32" fmla="*/ 555 w 576"/>
                <a:gd name="T33" fmla="*/ 713 h 684"/>
                <a:gd name="T34" fmla="*/ 432 w 576"/>
                <a:gd name="T35" fmla="*/ 747 h 684"/>
                <a:gd name="T36" fmla="*/ 294 w 576"/>
                <a:gd name="T37" fmla="*/ 781 h 684"/>
                <a:gd name="T38" fmla="*/ 201 w 576"/>
                <a:gd name="T39" fmla="*/ 817 h 684"/>
                <a:gd name="T40" fmla="*/ 47 w 576"/>
                <a:gd name="T41" fmla="*/ 851 h 684"/>
                <a:gd name="T42" fmla="*/ 0 w 576"/>
                <a:gd name="T43" fmla="*/ 1981 h 684"/>
                <a:gd name="T44" fmla="*/ 140 w 576"/>
                <a:gd name="T45" fmla="*/ 1947 h 684"/>
                <a:gd name="T46" fmla="*/ 247 w 576"/>
                <a:gd name="T47" fmla="*/ 1928 h 684"/>
                <a:gd name="T48" fmla="*/ 387 w 576"/>
                <a:gd name="T49" fmla="*/ 1894 h 684"/>
                <a:gd name="T50" fmla="*/ 464 w 576"/>
                <a:gd name="T51" fmla="*/ 1860 h 684"/>
                <a:gd name="T52" fmla="*/ 602 w 576"/>
                <a:gd name="T53" fmla="*/ 1824 h 684"/>
                <a:gd name="T54" fmla="*/ 680 w 576"/>
                <a:gd name="T55" fmla="*/ 1790 h 684"/>
                <a:gd name="T56" fmla="*/ 788 w 576"/>
                <a:gd name="T57" fmla="*/ 1755 h 684"/>
                <a:gd name="T58" fmla="*/ 895 w 576"/>
                <a:gd name="T59" fmla="*/ 1703 h 684"/>
                <a:gd name="T60" fmla="*/ 958 w 576"/>
                <a:gd name="T61" fmla="*/ 1668 h 684"/>
                <a:gd name="T62" fmla="*/ 1049 w 576"/>
                <a:gd name="T63" fmla="*/ 1634 h 684"/>
                <a:gd name="T64" fmla="*/ 1112 w 576"/>
                <a:gd name="T65" fmla="*/ 1598 h 684"/>
                <a:gd name="T66" fmla="*/ 1189 w 576"/>
                <a:gd name="T67" fmla="*/ 1547 h 684"/>
                <a:gd name="T68" fmla="*/ 1235 w 576"/>
                <a:gd name="T69" fmla="*/ 1511 h 684"/>
                <a:gd name="T70" fmla="*/ 1296 w 576"/>
                <a:gd name="T71" fmla="*/ 1460 h 684"/>
                <a:gd name="T72" fmla="*/ 1359 w 576"/>
                <a:gd name="T73" fmla="*/ 1407 h 684"/>
                <a:gd name="T74" fmla="*/ 1389 w 576"/>
                <a:gd name="T75" fmla="*/ 1373 h 684"/>
                <a:gd name="T76" fmla="*/ 1421 w 576"/>
                <a:gd name="T77" fmla="*/ 1321 h 684"/>
                <a:gd name="T78" fmla="*/ 1436 w 576"/>
                <a:gd name="T79" fmla="*/ 1287 h 684"/>
                <a:gd name="T80" fmla="*/ 1466 w 576"/>
                <a:gd name="T81" fmla="*/ 1234 h 684"/>
                <a:gd name="T82" fmla="*/ 1466 w 576"/>
                <a:gd name="T83" fmla="*/ 1181 h 684"/>
                <a:gd name="T84" fmla="*/ 1482 w 576"/>
                <a:gd name="T85" fmla="*/ 1130 h 6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76"/>
                <a:gd name="T130" fmla="*/ 0 h 684"/>
                <a:gd name="T131" fmla="*/ 576 w 576"/>
                <a:gd name="T132" fmla="*/ 684 h 68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76" h="684">
                  <a:moveTo>
                    <a:pt x="576" y="0"/>
                  </a:moveTo>
                  <a:lnTo>
                    <a:pt x="576" y="6"/>
                  </a:lnTo>
                  <a:lnTo>
                    <a:pt x="570" y="18"/>
                  </a:lnTo>
                  <a:lnTo>
                    <a:pt x="570" y="24"/>
                  </a:lnTo>
                  <a:lnTo>
                    <a:pt x="570" y="36"/>
                  </a:lnTo>
                  <a:lnTo>
                    <a:pt x="564" y="42"/>
                  </a:lnTo>
                  <a:lnTo>
                    <a:pt x="558" y="54"/>
                  </a:lnTo>
                  <a:lnTo>
                    <a:pt x="558" y="60"/>
                  </a:lnTo>
                  <a:lnTo>
                    <a:pt x="552" y="66"/>
                  </a:lnTo>
                  <a:lnTo>
                    <a:pt x="546" y="78"/>
                  </a:lnTo>
                  <a:lnTo>
                    <a:pt x="540" y="84"/>
                  </a:lnTo>
                  <a:lnTo>
                    <a:pt x="534" y="90"/>
                  </a:lnTo>
                  <a:lnTo>
                    <a:pt x="528" y="96"/>
                  </a:lnTo>
                  <a:lnTo>
                    <a:pt x="516" y="108"/>
                  </a:lnTo>
                  <a:lnTo>
                    <a:pt x="504" y="114"/>
                  </a:lnTo>
                  <a:lnTo>
                    <a:pt x="498" y="120"/>
                  </a:lnTo>
                  <a:lnTo>
                    <a:pt x="480" y="132"/>
                  </a:lnTo>
                  <a:lnTo>
                    <a:pt x="474" y="138"/>
                  </a:lnTo>
                  <a:lnTo>
                    <a:pt x="462" y="144"/>
                  </a:lnTo>
                  <a:lnTo>
                    <a:pt x="456" y="150"/>
                  </a:lnTo>
                  <a:lnTo>
                    <a:pt x="432" y="162"/>
                  </a:lnTo>
                  <a:lnTo>
                    <a:pt x="420" y="168"/>
                  </a:lnTo>
                  <a:lnTo>
                    <a:pt x="408" y="174"/>
                  </a:lnTo>
                  <a:lnTo>
                    <a:pt x="390" y="186"/>
                  </a:lnTo>
                  <a:lnTo>
                    <a:pt x="372" y="186"/>
                  </a:lnTo>
                  <a:lnTo>
                    <a:pt x="360" y="192"/>
                  </a:lnTo>
                  <a:lnTo>
                    <a:pt x="348" y="198"/>
                  </a:lnTo>
                  <a:lnTo>
                    <a:pt x="324" y="210"/>
                  </a:lnTo>
                  <a:lnTo>
                    <a:pt x="306" y="216"/>
                  </a:lnTo>
                  <a:lnTo>
                    <a:pt x="294" y="222"/>
                  </a:lnTo>
                  <a:lnTo>
                    <a:pt x="264" y="228"/>
                  </a:lnTo>
                  <a:lnTo>
                    <a:pt x="246" y="234"/>
                  </a:lnTo>
                  <a:lnTo>
                    <a:pt x="234" y="240"/>
                  </a:lnTo>
                  <a:lnTo>
                    <a:pt x="216" y="246"/>
                  </a:lnTo>
                  <a:lnTo>
                    <a:pt x="180" y="252"/>
                  </a:lnTo>
                  <a:lnTo>
                    <a:pt x="168" y="258"/>
                  </a:lnTo>
                  <a:lnTo>
                    <a:pt x="150" y="264"/>
                  </a:lnTo>
                  <a:lnTo>
                    <a:pt x="114" y="270"/>
                  </a:lnTo>
                  <a:lnTo>
                    <a:pt x="96" y="276"/>
                  </a:lnTo>
                  <a:lnTo>
                    <a:pt x="78" y="282"/>
                  </a:lnTo>
                  <a:lnTo>
                    <a:pt x="54" y="282"/>
                  </a:lnTo>
                  <a:lnTo>
                    <a:pt x="18" y="294"/>
                  </a:lnTo>
                  <a:lnTo>
                    <a:pt x="0" y="294"/>
                  </a:lnTo>
                  <a:lnTo>
                    <a:pt x="0" y="684"/>
                  </a:lnTo>
                  <a:lnTo>
                    <a:pt x="18" y="684"/>
                  </a:lnTo>
                  <a:lnTo>
                    <a:pt x="54" y="672"/>
                  </a:lnTo>
                  <a:lnTo>
                    <a:pt x="78" y="672"/>
                  </a:lnTo>
                  <a:lnTo>
                    <a:pt x="96" y="666"/>
                  </a:lnTo>
                  <a:lnTo>
                    <a:pt x="114" y="660"/>
                  </a:lnTo>
                  <a:lnTo>
                    <a:pt x="150" y="654"/>
                  </a:lnTo>
                  <a:lnTo>
                    <a:pt x="168" y="648"/>
                  </a:lnTo>
                  <a:lnTo>
                    <a:pt x="180" y="642"/>
                  </a:lnTo>
                  <a:lnTo>
                    <a:pt x="216" y="636"/>
                  </a:lnTo>
                  <a:lnTo>
                    <a:pt x="234" y="630"/>
                  </a:lnTo>
                  <a:lnTo>
                    <a:pt x="246" y="624"/>
                  </a:lnTo>
                  <a:lnTo>
                    <a:pt x="264" y="618"/>
                  </a:lnTo>
                  <a:lnTo>
                    <a:pt x="294" y="612"/>
                  </a:lnTo>
                  <a:lnTo>
                    <a:pt x="306" y="606"/>
                  </a:lnTo>
                  <a:lnTo>
                    <a:pt x="324" y="600"/>
                  </a:lnTo>
                  <a:lnTo>
                    <a:pt x="348" y="588"/>
                  </a:lnTo>
                  <a:lnTo>
                    <a:pt x="360" y="582"/>
                  </a:lnTo>
                  <a:lnTo>
                    <a:pt x="372" y="576"/>
                  </a:lnTo>
                  <a:lnTo>
                    <a:pt x="390" y="576"/>
                  </a:lnTo>
                  <a:lnTo>
                    <a:pt x="408" y="564"/>
                  </a:lnTo>
                  <a:lnTo>
                    <a:pt x="420" y="558"/>
                  </a:lnTo>
                  <a:lnTo>
                    <a:pt x="432" y="552"/>
                  </a:lnTo>
                  <a:lnTo>
                    <a:pt x="456" y="540"/>
                  </a:lnTo>
                  <a:lnTo>
                    <a:pt x="462" y="534"/>
                  </a:lnTo>
                  <a:lnTo>
                    <a:pt x="474" y="528"/>
                  </a:lnTo>
                  <a:lnTo>
                    <a:pt x="480" y="522"/>
                  </a:lnTo>
                  <a:lnTo>
                    <a:pt x="498" y="510"/>
                  </a:lnTo>
                  <a:lnTo>
                    <a:pt x="504" y="504"/>
                  </a:lnTo>
                  <a:lnTo>
                    <a:pt x="516" y="498"/>
                  </a:lnTo>
                  <a:lnTo>
                    <a:pt x="528" y="486"/>
                  </a:lnTo>
                  <a:lnTo>
                    <a:pt x="534" y="480"/>
                  </a:lnTo>
                  <a:lnTo>
                    <a:pt x="540" y="474"/>
                  </a:lnTo>
                  <a:lnTo>
                    <a:pt x="546" y="468"/>
                  </a:lnTo>
                  <a:lnTo>
                    <a:pt x="552" y="456"/>
                  </a:lnTo>
                  <a:lnTo>
                    <a:pt x="558" y="450"/>
                  </a:lnTo>
                  <a:lnTo>
                    <a:pt x="558" y="444"/>
                  </a:lnTo>
                  <a:lnTo>
                    <a:pt x="564" y="432"/>
                  </a:lnTo>
                  <a:lnTo>
                    <a:pt x="570" y="426"/>
                  </a:lnTo>
                  <a:lnTo>
                    <a:pt x="570" y="414"/>
                  </a:lnTo>
                  <a:lnTo>
                    <a:pt x="570" y="408"/>
                  </a:lnTo>
                  <a:lnTo>
                    <a:pt x="576" y="396"/>
                  </a:lnTo>
                  <a:lnTo>
                    <a:pt x="576" y="390"/>
                  </a:lnTo>
                  <a:lnTo>
                    <a:pt x="576" y="0"/>
                  </a:lnTo>
                  <a:close/>
                </a:path>
              </a:pathLst>
            </a:custGeom>
            <a:solidFill>
              <a:srgbClr val="800000"/>
            </a:solidFill>
            <a:ln w="9525">
              <a:noFill/>
              <a:prstDash val="solid"/>
              <a:round/>
              <a:headEnd/>
              <a:tailEnd/>
            </a:ln>
          </p:spPr>
          <p:txBody>
            <a:bodyPr/>
            <a:lstStyle/>
            <a:p>
              <a:endParaRPr lang="en-US"/>
            </a:p>
          </p:txBody>
        </p:sp>
        <p:sp>
          <p:nvSpPr>
            <p:cNvPr id="14348" name="Freeform 14"/>
            <p:cNvSpPr>
              <a:spLocks/>
            </p:cNvSpPr>
            <p:nvPr/>
          </p:nvSpPr>
          <p:spPr bwMode="auto">
            <a:xfrm>
              <a:off x="3361" y="1891"/>
              <a:ext cx="1319" cy="1164"/>
            </a:xfrm>
            <a:custGeom>
              <a:avLst/>
              <a:gdLst>
                <a:gd name="T0" fmla="*/ 0 w 822"/>
                <a:gd name="T1" fmla="*/ 0 h 684"/>
                <a:gd name="T2" fmla="*/ 2116 w 822"/>
                <a:gd name="T3" fmla="*/ 851 h 684"/>
                <a:gd name="T4" fmla="*/ 2116 w 822"/>
                <a:gd name="T5" fmla="*/ 1981 h 684"/>
                <a:gd name="T6" fmla="*/ 0 w 822"/>
                <a:gd name="T7" fmla="*/ 1130 h 684"/>
                <a:gd name="T8" fmla="*/ 0 w 822"/>
                <a:gd name="T9" fmla="*/ 0 h 684"/>
                <a:gd name="T10" fmla="*/ 0 60000 65536"/>
                <a:gd name="T11" fmla="*/ 0 60000 65536"/>
                <a:gd name="T12" fmla="*/ 0 60000 65536"/>
                <a:gd name="T13" fmla="*/ 0 60000 65536"/>
                <a:gd name="T14" fmla="*/ 0 60000 65536"/>
                <a:gd name="T15" fmla="*/ 0 w 822"/>
                <a:gd name="T16" fmla="*/ 0 h 684"/>
                <a:gd name="T17" fmla="*/ 822 w 822"/>
                <a:gd name="T18" fmla="*/ 684 h 684"/>
              </a:gdLst>
              <a:ahLst/>
              <a:cxnLst>
                <a:cxn ang="T10">
                  <a:pos x="T0" y="T1"/>
                </a:cxn>
                <a:cxn ang="T11">
                  <a:pos x="T2" y="T3"/>
                </a:cxn>
                <a:cxn ang="T12">
                  <a:pos x="T4" y="T5"/>
                </a:cxn>
                <a:cxn ang="T13">
                  <a:pos x="T6" y="T7"/>
                </a:cxn>
                <a:cxn ang="T14">
                  <a:pos x="T8" y="T9"/>
                </a:cxn>
              </a:cxnLst>
              <a:rect l="T15" t="T16" r="T17" b="T18"/>
              <a:pathLst>
                <a:path w="822" h="684">
                  <a:moveTo>
                    <a:pt x="0" y="0"/>
                  </a:moveTo>
                  <a:lnTo>
                    <a:pt x="822" y="294"/>
                  </a:lnTo>
                  <a:lnTo>
                    <a:pt x="822" y="684"/>
                  </a:lnTo>
                  <a:lnTo>
                    <a:pt x="0" y="390"/>
                  </a:lnTo>
                  <a:lnTo>
                    <a:pt x="0" y="0"/>
                  </a:lnTo>
                  <a:close/>
                </a:path>
              </a:pathLst>
            </a:custGeom>
            <a:solidFill>
              <a:srgbClr val="800000"/>
            </a:solidFill>
            <a:ln w="9525">
              <a:noFill/>
              <a:prstDash val="solid"/>
              <a:round/>
              <a:headEnd/>
              <a:tailEnd/>
            </a:ln>
          </p:spPr>
          <p:txBody>
            <a:bodyPr/>
            <a:lstStyle/>
            <a:p>
              <a:endParaRPr lang="en-US"/>
            </a:p>
          </p:txBody>
        </p:sp>
        <p:sp>
          <p:nvSpPr>
            <p:cNvPr id="14349" name="Freeform 15"/>
            <p:cNvSpPr>
              <a:spLocks/>
            </p:cNvSpPr>
            <p:nvPr/>
          </p:nvSpPr>
          <p:spPr bwMode="auto">
            <a:xfrm>
              <a:off x="3361" y="1636"/>
              <a:ext cx="2243" cy="755"/>
            </a:xfrm>
            <a:custGeom>
              <a:avLst/>
              <a:gdLst>
                <a:gd name="T0" fmla="*/ 3259 w 1398"/>
                <a:gd name="T1" fmla="*/ 0 h 444"/>
                <a:gd name="T2" fmla="*/ 3289 w 1398"/>
                <a:gd name="T3" fmla="*/ 17 h 444"/>
                <a:gd name="T4" fmla="*/ 3336 w 1398"/>
                <a:gd name="T5" fmla="*/ 53 h 444"/>
                <a:gd name="T6" fmla="*/ 3352 w 1398"/>
                <a:gd name="T7" fmla="*/ 70 h 444"/>
                <a:gd name="T8" fmla="*/ 3382 w 1398"/>
                <a:gd name="T9" fmla="*/ 87 h 444"/>
                <a:gd name="T10" fmla="*/ 3413 w 1398"/>
                <a:gd name="T11" fmla="*/ 121 h 444"/>
                <a:gd name="T12" fmla="*/ 3445 w 1398"/>
                <a:gd name="T13" fmla="*/ 139 h 444"/>
                <a:gd name="T14" fmla="*/ 3459 w 1398"/>
                <a:gd name="T15" fmla="*/ 156 h 444"/>
                <a:gd name="T16" fmla="*/ 3491 w 1398"/>
                <a:gd name="T17" fmla="*/ 190 h 444"/>
                <a:gd name="T18" fmla="*/ 3506 w 1398"/>
                <a:gd name="T19" fmla="*/ 207 h 444"/>
                <a:gd name="T20" fmla="*/ 3522 w 1398"/>
                <a:gd name="T21" fmla="*/ 226 h 444"/>
                <a:gd name="T22" fmla="*/ 3522 w 1398"/>
                <a:gd name="T23" fmla="*/ 243 h 444"/>
                <a:gd name="T24" fmla="*/ 3552 w 1398"/>
                <a:gd name="T25" fmla="*/ 277 h 444"/>
                <a:gd name="T26" fmla="*/ 3552 w 1398"/>
                <a:gd name="T27" fmla="*/ 294 h 444"/>
                <a:gd name="T28" fmla="*/ 3568 w 1398"/>
                <a:gd name="T29" fmla="*/ 313 h 444"/>
                <a:gd name="T30" fmla="*/ 3583 w 1398"/>
                <a:gd name="T31" fmla="*/ 347 h 444"/>
                <a:gd name="T32" fmla="*/ 3583 w 1398"/>
                <a:gd name="T33" fmla="*/ 364 h 444"/>
                <a:gd name="T34" fmla="*/ 3583 w 1398"/>
                <a:gd name="T35" fmla="*/ 381 h 444"/>
                <a:gd name="T36" fmla="*/ 3599 w 1398"/>
                <a:gd name="T37" fmla="*/ 417 h 444"/>
                <a:gd name="T38" fmla="*/ 3599 w 1398"/>
                <a:gd name="T39" fmla="*/ 434 h 444"/>
                <a:gd name="T40" fmla="*/ 3599 w 1398"/>
                <a:gd name="T41" fmla="*/ 451 h 444"/>
                <a:gd name="T42" fmla="*/ 3583 w 1398"/>
                <a:gd name="T43" fmla="*/ 486 h 444"/>
                <a:gd name="T44" fmla="*/ 3583 w 1398"/>
                <a:gd name="T45" fmla="*/ 503 h 444"/>
                <a:gd name="T46" fmla="*/ 3583 w 1398"/>
                <a:gd name="T47" fmla="*/ 537 h 444"/>
                <a:gd name="T48" fmla="*/ 3568 w 1398"/>
                <a:gd name="T49" fmla="*/ 573 h 444"/>
                <a:gd name="T50" fmla="*/ 3552 w 1398"/>
                <a:gd name="T51" fmla="*/ 590 h 444"/>
                <a:gd name="T52" fmla="*/ 3552 w 1398"/>
                <a:gd name="T53" fmla="*/ 607 h 444"/>
                <a:gd name="T54" fmla="*/ 3522 w 1398"/>
                <a:gd name="T55" fmla="*/ 643 h 444"/>
                <a:gd name="T56" fmla="*/ 3522 w 1398"/>
                <a:gd name="T57" fmla="*/ 660 h 444"/>
                <a:gd name="T58" fmla="*/ 3506 w 1398"/>
                <a:gd name="T59" fmla="*/ 677 h 444"/>
                <a:gd name="T60" fmla="*/ 3475 w 1398"/>
                <a:gd name="T61" fmla="*/ 711 h 444"/>
                <a:gd name="T62" fmla="*/ 3459 w 1398"/>
                <a:gd name="T63" fmla="*/ 729 h 444"/>
                <a:gd name="T64" fmla="*/ 3445 w 1398"/>
                <a:gd name="T65" fmla="*/ 746 h 444"/>
                <a:gd name="T66" fmla="*/ 3413 w 1398"/>
                <a:gd name="T67" fmla="*/ 764 h 444"/>
                <a:gd name="T68" fmla="*/ 3382 w 1398"/>
                <a:gd name="T69" fmla="*/ 798 h 444"/>
                <a:gd name="T70" fmla="*/ 3352 w 1398"/>
                <a:gd name="T71" fmla="*/ 816 h 444"/>
                <a:gd name="T72" fmla="*/ 3336 w 1398"/>
                <a:gd name="T73" fmla="*/ 833 h 444"/>
                <a:gd name="T74" fmla="*/ 3289 w 1398"/>
                <a:gd name="T75" fmla="*/ 867 h 444"/>
                <a:gd name="T76" fmla="*/ 3259 w 1398"/>
                <a:gd name="T77" fmla="*/ 884 h 444"/>
                <a:gd name="T78" fmla="*/ 3228 w 1398"/>
                <a:gd name="T79" fmla="*/ 903 h 444"/>
                <a:gd name="T80" fmla="*/ 3166 w 1398"/>
                <a:gd name="T81" fmla="*/ 937 h 444"/>
                <a:gd name="T82" fmla="*/ 3151 w 1398"/>
                <a:gd name="T83" fmla="*/ 954 h 444"/>
                <a:gd name="T84" fmla="*/ 3121 w 1398"/>
                <a:gd name="T85" fmla="*/ 971 h 444"/>
                <a:gd name="T86" fmla="*/ 3042 w 1398"/>
                <a:gd name="T87" fmla="*/ 990 h 444"/>
                <a:gd name="T88" fmla="*/ 3012 w 1398"/>
                <a:gd name="T89" fmla="*/ 1007 h 444"/>
                <a:gd name="T90" fmla="*/ 2981 w 1398"/>
                <a:gd name="T91" fmla="*/ 1024 h 444"/>
                <a:gd name="T92" fmla="*/ 2904 w 1398"/>
                <a:gd name="T93" fmla="*/ 1058 h 444"/>
                <a:gd name="T94" fmla="*/ 2874 w 1398"/>
                <a:gd name="T95" fmla="*/ 1076 h 444"/>
                <a:gd name="T96" fmla="*/ 2827 w 1398"/>
                <a:gd name="T97" fmla="*/ 1076 h 444"/>
                <a:gd name="T98" fmla="*/ 2750 w 1398"/>
                <a:gd name="T99" fmla="*/ 1110 h 444"/>
                <a:gd name="T100" fmla="*/ 2718 w 1398"/>
                <a:gd name="T101" fmla="*/ 1127 h 444"/>
                <a:gd name="T102" fmla="*/ 2671 w 1398"/>
                <a:gd name="T103" fmla="*/ 1144 h 444"/>
                <a:gd name="T104" fmla="*/ 2626 w 1398"/>
                <a:gd name="T105" fmla="*/ 1163 h 444"/>
                <a:gd name="T106" fmla="*/ 2548 w 1398"/>
                <a:gd name="T107" fmla="*/ 1180 h 444"/>
                <a:gd name="T108" fmla="*/ 2503 w 1398"/>
                <a:gd name="T109" fmla="*/ 1197 h 444"/>
                <a:gd name="T110" fmla="*/ 2456 w 1398"/>
                <a:gd name="T111" fmla="*/ 1197 h 444"/>
                <a:gd name="T112" fmla="*/ 2363 w 1398"/>
                <a:gd name="T113" fmla="*/ 1231 h 444"/>
                <a:gd name="T114" fmla="*/ 2317 w 1398"/>
                <a:gd name="T115" fmla="*/ 1250 h 444"/>
                <a:gd name="T116" fmla="*/ 2254 w 1398"/>
                <a:gd name="T117" fmla="*/ 1250 h 444"/>
                <a:gd name="T118" fmla="*/ 2163 w 1398"/>
                <a:gd name="T119" fmla="*/ 1284 h 444"/>
                <a:gd name="T120" fmla="*/ 2116 w 1398"/>
                <a:gd name="T121" fmla="*/ 1284 h 444"/>
                <a:gd name="T122" fmla="*/ 0 w 1398"/>
                <a:gd name="T123" fmla="*/ 434 h 444"/>
                <a:gd name="T124" fmla="*/ 3259 w 1398"/>
                <a:gd name="T125" fmla="*/ 0 h 4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98"/>
                <a:gd name="T190" fmla="*/ 0 h 444"/>
                <a:gd name="T191" fmla="*/ 1398 w 1398"/>
                <a:gd name="T192" fmla="*/ 444 h 44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98" h="444">
                  <a:moveTo>
                    <a:pt x="1266" y="0"/>
                  </a:moveTo>
                  <a:lnTo>
                    <a:pt x="1278" y="6"/>
                  </a:lnTo>
                  <a:lnTo>
                    <a:pt x="1296" y="18"/>
                  </a:lnTo>
                  <a:lnTo>
                    <a:pt x="1302" y="24"/>
                  </a:lnTo>
                  <a:lnTo>
                    <a:pt x="1314" y="30"/>
                  </a:lnTo>
                  <a:lnTo>
                    <a:pt x="1326" y="42"/>
                  </a:lnTo>
                  <a:lnTo>
                    <a:pt x="1338" y="48"/>
                  </a:lnTo>
                  <a:lnTo>
                    <a:pt x="1344" y="54"/>
                  </a:lnTo>
                  <a:lnTo>
                    <a:pt x="1356" y="66"/>
                  </a:lnTo>
                  <a:lnTo>
                    <a:pt x="1362" y="72"/>
                  </a:lnTo>
                  <a:lnTo>
                    <a:pt x="1368" y="78"/>
                  </a:lnTo>
                  <a:lnTo>
                    <a:pt x="1368" y="84"/>
                  </a:lnTo>
                  <a:lnTo>
                    <a:pt x="1380" y="96"/>
                  </a:lnTo>
                  <a:lnTo>
                    <a:pt x="1380" y="102"/>
                  </a:lnTo>
                  <a:lnTo>
                    <a:pt x="1386" y="108"/>
                  </a:lnTo>
                  <a:lnTo>
                    <a:pt x="1392" y="120"/>
                  </a:lnTo>
                  <a:lnTo>
                    <a:pt x="1392" y="126"/>
                  </a:lnTo>
                  <a:lnTo>
                    <a:pt x="1392" y="132"/>
                  </a:lnTo>
                  <a:lnTo>
                    <a:pt x="1398" y="144"/>
                  </a:lnTo>
                  <a:lnTo>
                    <a:pt x="1398" y="150"/>
                  </a:lnTo>
                  <a:lnTo>
                    <a:pt x="1398" y="156"/>
                  </a:lnTo>
                  <a:lnTo>
                    <a:pt x="1392" y="168"/>
                  </a:lnTo>
                  <a:lnTo>
                    <a:pt x="1392" y="174"/>
                  </a:lnTo>
                  <a:lnTo>
                    <a:pt x="1392" y="186"/>
                  </a:lnTo>
                  <a:lnTo>
                    <a:pt x="1386" y="198"/>
                  </a:lnTo>
                  <a:lnTo>
                    <a:pt x="1380" y="204"/>
                  </a:lnTo>
                  <a:lnTo>
                    <a:pt x="1380" y="210"/>
                  </a:lnTo>
                  <a:lnTo>
                    <a:pt x="1368" y="222"/>
                  </a:lnTo>
                  <a:lnTo>
                    <a:pt x="1368" y="228"/>
                  </a:lnTo>
                  <a:lnTo>
                    <a:pt x="1362" y="234"/>
                  </a:lnTo>
                  <a:lnTo>
                    <a:pt x="1350" y="246"/>
                  </a:lnTo>
                  <a:lnTo>
                    <a:pt x="1344" y="252"/>
                  </a:lnTo>
                  <a:lnTo>
                    <a:pt x="1338" y="258"/>
                  </a:lnTo>
                  <a:lnTo>
                    <a:pt x="1326" y="264"/>
                  </a:lnTo>
                  <a:lnTo>
                    <a:pt x="1314" y="276"/>
                  </a:lnTo>
                  <a:lnTo>
                    <a:pt x="1302" y="282"/>
                  </a:lnTo>
                  <a:lnTo>
                    <a:pt x="1296" y="288"/>
                  </a:lnTo>
                  <a:lnTo>
                    <a:pt x="1278" y="300"/>
                  </a:lnTo>
                  <a:lnTo>
                    <a:pt x="1266" y="306"/>
                  </a:lnTo>
                  <a:lnTo>
                    <a:pt x="1254" y="312"/>
                  </a:lnTo>
                  <a:lnTo>
                    <a:pt x="1230" y="324"/>
                  </a:lnTo>
                  <a:lnTo>
                    <a:pt x="1224" y="330"/>
                  </a:lnTo>
                  <a:lnTo>
                    <a:pt x="1212" y="336"/>
                  </a:lnTo>
                  <a:lnTo>
                    <a:pt x="1182" y="342"/>
                  </a:lnTo>
                  <a:lnTo>
                    <a:pt x="1170" y="348"/>
                  </a:lnTo>
                  <a:lnTo>
                    <a:pt x="1158" y="354"/>
                  </a:lnTo>
                  <a:lnTo>
                    <a:pt x="1128" y="366"/>
                  </a:lnTo>
                  <a:lnTo>
                    <a:pt x="1116" y="372"/>
                  </a:lnTo>
                  <a:lnTo>
                    <a:pt x="1098" y="372"/>
                  </a:lnTo>
                  <a:lnTo>
                    <a:pt x="1068" y="384"/>
                  </a:lnTo>
                  <a:lnTo>
                    <a:pt x="1056" y="390"/>
                  </a:lnTo>
                  <a:lnTo>
                    <a:pt x="1038" y="396"/>
                  </a:lnTo>
                  <a:lnTo>
                    <a:pt x="1020" y="402"/>
                  </a:lnTo>
                  <a:lnTo>
                    <a:pt x="990" y="408"/>
                  </a:lnTo>
                  <a:lnTo>
                    <a:pt x="972" y="414"/>
                  </a:lnTo>
                  <a:lnTo>
                    <a:pt x="954" y="414"/>
                  </a:lnTo>
                  <a:lnTo>
                    <a:pt x="918" y="426"/>
                  </a:lnTo>
                  <a:lnTo>
                    <a:pt x="900" y="432"/>
                  </a:lnTo>
                  <a:lnTo>
                    <a:pt x="876" y="432"/>
                  </a:lnTo>
                  <a:lnTo>
                    <a:pt x="840" y="444"/>
                  </a:lnTo>
                  <a:lnTo>
                    <a:pt x="822" y="444"/>
                  </a:lnTo>
                  <a:lnTo>
                    <a:pt x="0" y="150"/>
                  </a:lnTo>
                  <a:lnTo>
                    <a:pt x="1266" y="0"/>
                  </a:lnTo>
                  <a:close/>
                </a:path>
              </a:pathLst>
            </a:custGeom>
            <a:solidFill>
              <a:srgbClr val="FF0000"/>
            </a:solidFill>
            <a:ln w="9525">
              <a:noFill/>
              <a:prstDash val="solid"/>
              <a:round/>
              <a:headEnd/>
              <a:tailEnd/>
            </a:ln>
          </p:spPr>
          <p:txBody>
            <a:bodyPr/>
            <a:lstStyle/>
            <a:p>
              <a:endParaRPr lang="en-US"/>
            </a:p>
          </p:txBody>
        </p:sp>
        <p:sp>
          <p:nvSpPr>
            <p:cNvPr id="14350" name="Freeform 16"/>
            <p:cNvSpPr>
              <a:spLocks/>
            </p:cNvSpPr>
            <p:nvPr/>
          </p:nvSpPr>
          <p:spPr bwMode="auto">
            <a:xfrm>
              <a:off x="222" y="1973"/>
              <a:ext cx="3562" cy="1286"/>
            </a:xfrm>
            <a:custGeom>
              <a:avLst/>
              <a:gdLst>
                <a:gd name="T0" fmla="*/ 5499 w 2220"/>
                <a:gd name="T1" fmla="*/ 903 h 756"/>
                <a:gd name="T2" fmla="*/ 5237 w 2220"/>
                <a:gd name="T3" fmla="*/ 937 h 756"/>
                <a:gd name="T4" fmla="*/ 4943 w 2220"/>
                <a:gd name="T5" fmla="*/ 973 h 756"/>
                <a:gd name="T6" fmla="*/ 4587 w 2220"/>
                <a:gd name="T7" fmla="*/ 1007 h 756"/>
                <a:gd name="T8" fmla="*/ 4279 w 2220"/>
                <a:gd name="T9" fmla="*/ 1041 h 756"/>
                <a:gd name="T10" fmla="*/ 3970 w 2220"/>
                <a:gd name="T11" fmla="*/ 1041 h 756"/>
                <a:gd name="T12" fmla="*/ 3661 w 2220"/>
                <a:gd name="T13" fmla="*/ 1060 h 756"/>
                <a:gd name="T14" fmla="*/ 3275 w 2220"/>
                <a:gd name="T15" fmla="*/ 1060 h 756"/>
                <a:gd name="T16" fmla="*/ 2965 w 2220"/>
                <a:gd name="T17" fmla="*/ 1041 h 756"/>
                <a:gd name="T18" fmla="*/ 2657 w 2220"/>
                <a:gd name="T19" fmla="*/ 1024 h 756"/>
                <a:gd name="T20" fmla="*/ 2363 w 2220"/>
                <a:gd name="T21" fmla="*/ 990 h 756"/>
                <a:gd name="T22" fmla="*/ 2023 w 2220"/>
                <a:gd name="T23" fmla="*/ 954 h 756"/>
                <a:gd name="T24" fmla="*/ 1746 w 2220"/>
                <a:gd name="T25" fmla="*/ 903 h 756"/>
                <a:gd name="T26" fmla="*/ 1483 w 2220"/>
                <a:gd name="T27" fmla="*/ 851 h 756"/>
                <a:gd name="T28" fmla="*/ 1235 w 2220"/>
                <a:gd name="T29" fmla="*/ 798 h 756"/>
                <a:gd name="T30" fmla="*/ 958 w 2220"/>
                <a:gd name="T31" fmla="*/ 730 h 756"/>
                <a:gd name="T32" fmla="*/ 757 w 2220"/>
                <a:gd name="T33" fmla="*/ 643 h 756"/>
                <a:gd name="T34" fmla="*/ 571 w 2220"/>
                <a:gd name="T35" fmla="*/ 573 h 756"/>
                <a:gd name="T36" fmla="*/ 417 w 2220"/>
                <a:gd name="T37" fmla="*/ 504 h 756"/>
                <a:gd name="T38" fmla="*/ 263 w 2220"/>
                <a:gd name="T39" fmla="*/ 400 h 756"/>
                <a:gd name="T40" fmla="*/ 154 w 2220"/>
                <a:gd name="T41" fmla="*/ 313 h 756"/>
                <a:gd name="T42" fmla="*/ 77 w 2220"/>
                <a:gd name="T43" fmla="*/ 226 h 756"/>
                <a:gd name="T44" fmla="*/ 16 w 2220"/>
                <a:gd name="T45" fmla="*/ 139 h 756"/>
                <a:gd name="T46" fmla="*/ 0 w 2220"/>
                <a:gd name="T47" fmla="*/ 17 h 756"/>
                <a:gd name="T48" fmla="*/ 0 w 2220"/>
                <a:gd name="T49" fmla="*/ 1181 h 756"/>
                <a:gd name="T50" fmla="*/ 30 w 2220"/>
                <a:gd name="T51" fmla="*/ 1284 h 756"/>
                <a:gd name="T52" fmla="*/ 93 w 2220"/>
                <a:gd name="T53" fmla="*/ 1371 h 756"/>
                <a:gd name="T54" fmla="*/ 170 w 2220"/>
                <a:gd name="T55" fmla="*/ 1458 h 756"/>
                <a:gd name="T56" fmla="*/ 310 w 2220"/>
                <a:gd name="T57" fmla="*/ 1563 h 756"/>
                <a:gd name="T58" fmla="*/ 448 w 2220"/>
                <a:gd name="T59" fmla="*/ 1650 h 756"/>
                <a:gd name="T60" fmla="*/ 618 w 2220"/>
                <a:gd name="T61" fmla="*/ 1718 h 756"/>
                <a:gd name="T62" fmla="*/ 804 w 2220"/>
                <a:gd name="T63" fmla="*/ 1788 h 756"/>
                <a:gd name="T64" fmla="*/ 1051 w 2220"/>
                <a:gd name="T65" fmla="*/ 1875 h 756"/>
                <a:gd name="T66" fmla="*/ 1282 w 2220"/>
                <a:gd name="T67" fmla="*/ 1944 h 756"/>
                <a:gd name="T68" fmla="*/ 1529 w 2220"/>
                <a:gd name="T69" fmla="*/ 1997 h 756"/>
                <a:gd name="T70" fmla="*/ 1792 w 2220"/>
                <a:gd name="T71" fmla="*/ 2048 h 756"/>
                <a:gd name="T72" fmla="*/ 2132 w 2220"/>
                <a:gd name="T73" fmla="*/ 2101 h 756"/>
                <a:gd name="T74" fmla="*/ 2424 w 2220"/>
                <a:gd name="T75" fmla="*/ 2118 h 756"/>
                <a:gd name="T76" fmla="*/ 2718 w 2220"/>
                <a:gd name="T77" fmla="*/ 2154 h 756"/>
                <a:gd name="T78" fmla="*/ 3028 w 2220"/>
                <a:gd name="T79" fmla="*/ 2171 h 756"/>
                <a:gd name="T80" fmla="*/ 3414 w 2220"/>
                <a:gd name="T81" fmla="*/ 2188 h 756"/>
                <a:gd name="T82" fmla="*/ 3722 w 2220"/>
                <a:gd name="T83" fmla="*/ 2188 h 756"/>
                <a:gd name="T84" fmla="*/ 4032 w 2220"/>
                <a:gd name="T85" fmla="*/ 2171 h 756"/>
                <a:gd name="T86" fmla="*/ 4340 w 2220"/>
                <a:gd name="T87" fmla="*/ 2154 h 756"/>
                <a:gd name="T88" fmla="*/ 4711 w 2220"/>
                <a:gd name="T89" fmla="*/ 2135 h 756"/>
                <a:gd name="T90" fmla="*/ 5004 w 2220"/>
                <a:gd name="T91" fmla="*/ 2101 h 756"/>
                <a:gd name="T92" fmla="*/ 5282 w 2220"/>
                <a:gd name="T93" fmla="*/ 2067 h 756"/>
                <a:gd name="T94" fmla="*/ 5561 w 2220"/>
                <a:gd name="T95" fmla="*/ 2014 h 7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220"/>
                <a:gd name="T145" fmla="*/ 0 h 756"/>
                <a:gd name="T146" fmla="*/ 2220 w 2220"/>
                <a:gd name="T147" fmla="*/ 756 h 75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220" h="756">
                  <a:moveTo>
                    <a:pt x="2220" y="294"/>
                  </a:moveTo>
                  <a:lnTo>
                    <a:pt x="2196" y="300"/>
                  </a:lnTo>
                  <a:lnTo>
                    <a:pt x="2160" y="306"/>
                  </a:lnTo>
                  <a:lnTo>
                    <a:pt x="2136" y="312"/>
                  </a:lnTo>
                  <a:lnTo>
                    <a:pt x="2118" y="312"/>
                  </a:lnTo>
                  <a:lnTo>
                    <a:pt x="2076" y="318"/>
                  </a:lnTo>
                  <a:lnTo>
                    <a:pt x="2052" y="324"/>
                  </a:lnTo>
                  <a:lnTo>
                    <a:pt x="2034" y="324"/>
                  </a:lnTo>
                  <a:lnTo>
                    <a:pt x="1986" y="330"/>
                  </a:lnTo>
                  <a:lnTo>
                    <a:pt x="1968" y="336"/>
                  </a:lnTo>
                  <a:lnTo>
                    <a:pt x="1944" y="336"/>
                  </a:lnTo>
                  <a:lnTo>
                    <a:pt x="1920" y="336"/>
                  </a:lnTo>
                  <a:lnTo>
                    <a:pt x="1872" y="342"/>
                  </a:lnTo>
                  <a:lnTo>
                    <a:pt x="1854" y="342"/>
                  </a:lnTo>
                  <a:lnTo>
                    <a:pt x="1830" y="348"/>
                  </a:lnTo>
                  <a:lnTo>
                    <a:pt x="1782" y="348"/>
                  </a:lnTo>
                  <a:lnTo>
                    <a:pt x="1758" y="354"/>
                  </a:lnTo>
                  <a:lnTo>
                    <a:pt x="1734" y="354"/>
                  </a:lnTo>
                  <a:lnTo>
                    <a:pt x="1686" y="354"/>
                  </a:lnTo>
                  <a:lnTo>
                    <a:pt x="1662" y="360"/>
                  </a:lnTo>
                  <a:lnTo>
                    <a:pt x="1638" y="360"/>
                  </a:lnTo>
                  <a:lnTo>
                    <a:pt x="1590" y="360"/>
                  </a:lnTo>
                  <a:lnTo>
                    <a:pt x="1566" y="360"/>
                  </a:lnTo>
                  <a:lnTo>
                    <a:pt x="1542" y="360"/>
                  </a:lnTo>
                  <a:lnTo>
                    <a:pt x="1494" y="366"/>
                  </a:lnTo>
                  <a:lnTo>
                    <a:pt x="1470" y="366"/>
                  </a:lnTo>
                  <a:lnTo>
                    <a:pt x="1446" y="366"/>
                  </a:lnTo>
                  <a:lnTo>
                    <a:pt x="1422" y="366"/>
                  </a:lnTo>
                  <a:lnTo>
                    <a:pt x="1374" y="366"/>
                  </a:lnTo>
                  <a:lnTo>
                    <a:pt x="1350" y="366"/>
                  </a:lnTo>
                  <a:lnTo>
                    <a:pt x="1326" y="366"/>
                  </a:lnTo>
                  <a:lnTo>
                    <a:pt x="1272" y="366"/>
                  </a:lnTo>
                  <a:lnTo>
                    <a:pt x="1248" y="360"/>
                  </a:lnTo>
                  <a:lnTo>
                    <a:pt x="1224" y="360"/>
                  </a:lnTo>
                  <a:lnTo>
                    <a:pt x="1176" y="360"/>
                  </a:lnTo>
                  <a:lnTo>
                    <a:pt x="1152" y="360"/>
                  </a:lnTo>
                  <a:lnTo>
                    <a:pt x="1128" y="360"/>
                  </a:lnTo>
                  <a:lnTo>
                    <a:pt x="1080" y="354"/>
                  </a:lnTo>
                  <a:lnTo>
                    <a:pt x="1056" y="354"/>
                  </a:lnTo>
                  <a:lnTo>
                    <a:pt x="1032" y="354"/>
                  </a:lnTo>
                  <a:lnTo>
                    <a:pt x="990" y="348"/>
                  </a:lnTo>
                  <a:lnTo>
                    <a:pt x="966" y="348"/>
                  </a:lnTo>
                  <a:lnTo>
                    <a:pt x="942" y="342"/>
                  </a:lnTo>
                  <a:lnTo>
                    <a:pt x="918" y="342"/>
                  </a:lnTo>
                  <a:lnTo>
                    <a:pt x="870" y="336"/>
                  </a:lnTo>
                  <a:lnTo>
                    <a:pt x="852" y="336"/>
                  </a:lnTo>
                  <a:lnTo>
                    <a:pt x="828" y="336"/>
                  </a:lnTo>
                  <a:lnTo>
                    <a:pt x="786" y="330"/>
                  </a:lnTo>
                  <a:lnTo>
                    <a:pt x="762" y="324"/>
                  </a:lnTo>
                  <a:lnTo>
                    <a:pt x="738" y="324"/>
                  </a:lnTo>
                  <a:lnTo>
                    <a:pt x="696" y="318"/>
                  </a:lnTo>
                  <a:lnTo>
                    <a:pt x="678" y="312"/>
                  </a:lnTo>
                  <a:lnTo>
                    <a:pt x="654" y="312"/>
                  </a:lnTo>
                  <a:lnTo>
                    <a:pt x="612" y="300"/>
                  </a:lnTo>
                  <a:lnTo>
                    <a:pt x="594" y="300"/>
                  </a:lnTo>
                  <a:lnTo>
                    <a:pt x="576" y="294"/>
                  </a:lnTo>
                  <a:lnTo>
                    <a:pt x="534" y="288"/>
                  </a:lnTo>
                  <a:lnTo>
                    <a:pt x="516" y="282"/>
                  </a:lnTo>
                  <a:lnTo>
                    <a:pt x="498" y="282"/>
                  </a:lnTo>
                  <a:lnTo>
                    <a:pt x="480" y="276"/>
                  </a:lnTo>
                  <a:lnTo>
                    <a:pt x="444" y="264"/>
                  </a:lnTo>
                  <a:lnTo>
                    <a:pt x="426" y="264"/>
                  </a:lnTo>
                  <a:lnTo>
                    <a:pt x="408" y="258"/>
                  </a:lnTo>
                  <a:lnTo>
                    <a:pt x="372" y="252"/>
                  </a:lnTo>
                  <a:lnTo>
                    <a:pt x="360" y="246"/>
                  </a:lnTo>
                  <a:lnTo>
                    <a:pt x="342" y="240"/>
                  </a:lnTo>
                  <a:lnTo>
                    <a:pt x="312" y="228"/>
                  </a:lnTo>
                  <a:lnTo>
                    <a:pt x="294" y="222"/>
                  </a:lnTo>
                  <a:lnTo>
                    <a:pt x="282" y="222"/>
                  </a:lnTo>
                  <a:lnTo>
                    <a:pt x="252" y="210"/>
                  </a:lnTo>
                  <a:lnTo>
                    <a:pt x="240" y="204"/>
                  </a:lnTo>
                  <a:lnTo>
                    <a:pt x="222" y="198"/>
                  </a:lnTo>
                  <a:lnTo>
                    <a:pt x="198" y="186"/>
                  </a:lnTo>
                  <a:lnTo>
                    <a:pt x="186" y="186"/>
                  </a:lnTo>
                  <a:lnTo>
                    <a:pt x="174" y="180"/>
                  </a:lnTo>
                  <a:lnTo>
                    <a:pt x="162" y="174"/>
                  </a:lnTo>
                  <a:lnTo>
                    <a:pt x="138" y="162"/>
                  </a:lnTo>
                  <a:lnTo>
                    <a:pt x="132" y="156"/>
                  </a:lnTo>
                  <a:lnTo>
                    <a:pt x="120" y="150"/>
                  </a:lnTo>
                  <a:lnTo>
                    <a:pt x="102" y="138"/>
                  </a:lnTo>
                  <a:lnTo>
                    <a:pt x="90" y="132"/>
                  </a:lnTo>
                  <a:lnTo>
                    <a:pt x="84" y="126"/>
                  </a:lnTo>
                  <a:lnTo>
                    <a:pt x="66" y="114"/>
                  </a:lnTo>
                  <a:lnTo>
                    <a:pt x="60" y="108"/>
                  </a:lnTo>
                  <a:lnTo>
                    <a:pt x="54" y="102"/>
                  </a:lnTo>
                  <a:lnTo>
                    <a:pt x="42" y="90"/>
                  </a:lnTo>
                  <a:lnTo>
                    <a:pt x="36" y="84"/>
                  </a:lnTo>
                  <a:lnTo>
                    <a:pt x="30" y="78"/>
                  </a:lnTo>
                  <a:lnTo>
                    <a:pt x="18" y="66"/>
                  </a:lnTo>
                  <a:lnTo>
                    <a:pt x="18" y="60"/>
                  </a:lnTo>
                  <a:lnTo>
                    <a:pt x="12" y="54"/>
                  </a:lnTo>
                  <a:lnTo>
                    <a:pt x="6" y="48"/>
                  </a:lnTo>
                  <a:lnTo>
                    <a:pt x="6" y="36"/>
                  </a:lnTo>
                  <a:lnTo>
                    <a:pt x="0" y="24"/>
                  </a:lnTo>
                  <a:lnTo>
                    <a:pt x="0" y="18"/>
                  </a:lnTo>
                  <a:lnTo>
                    <a:pt x="0" y="6"/>
                  </a:lnTo>
                  <a:lnTo>
                    <a:pt x="0" y="0"/>
                  </a:lnTo>
                  <a:lnTo>
                    <a:pt x="0" y="390"/>
                  </a:lnTo>
                  <a:lnTo>
                    <a:pt x="0" y="396"/>
                  </a:lnTo>
                  <a:lnTo>
                    <a:pt x="0" y="408"/>
                  </a:lnTo>
                  <a:lnTo>
                    <a:pt x="0" y="414"/>
                  </a:lnTo>
                  <a:lnTo>
                    <a:pt x="6" y="426"/>
                  </a:lnTo>
                  <a:lnTo>
                    <a:pt x="6" y="438"/>
                  </a:lnTo>
                  <a:lnTo>
                    <a:pt x="12" y="444"/>
                  </a:lnTo>
                  <a:lnTo>
                    <a:pt x="18" y="450"/>
                  </a:lnTo>
                  <a:lnTo>
                    <a:pt x="18" y="456"/>
                  </a:lnTo>
                  <a:lnTo>
                    <a:pt x="30" y="468"/>
                  </a:lnTo>
                  <a:lnTo>
                    <a:pt x="36" y="474"/>
                  </a:lnTo>
                  <a:lnTo>
                    <a:pt x="42" y="480"/>
                  </a:lnTo>
                  <a:lnTo>
                    <a:pt x="54" y="492"/>
                  </a:lnTo>
                  <a:lnTo>
                    <a:pt x="60" y="498"/>
                  </a:lnTo>
                  <a:lnTo>
                    <a:pt x="66" y="504"/>
                  </a:lnTo>
                  <a:lnTo>
                    <a:pt x="84" y="516"/>
                  </a:lnTo>
                  <a:lnTo>
                    <a:pt x="90" y="522"/>
                  </a:lnTo>
                  <a:lnTo>
                    <a:pt x="102" y="528"/>
                  </a:lnTo>
                  <a:lnTo>
                    <a:pt x="120" y="540"/>
                  </a:lnTo>
                  <a:lnTo>
                    <a:pt x="132" y="546"/>
                  </a:lnTo>
                  <a:lnTo>
                    <a:pt x="138" y="552"/>
                  </a:lnTo>
                  <a:lnTo>
                    <a:pt x="162" y="564"/>
                  </a:lnTo>
                  <a:lnTo>
                    <a:pt x="174" y="570"/>
                  </a:lnTo>
                  <a:lnTo>
                    <a:pt x="186" y="576"/>
                  </a:lnTo>
                  <a:lnTo>
                    <a:pt x="198" y="576"/>
                  </a:lnTo>
                  <a:lnTo>
                    <a:pt x="222" y="588"/>
                  </a:lnTo>
                  <a:lnTo>
                    <a:pt x="240" y="594"/>
                  </a:lnTo>
                  <a:lnTo>
                    <a:pt x="252" y="600"/>
                  </a:lnTo>
                  <a:lnTo>
                    <a:pt x="282" y="612"/>
                  </a:lnTo>
                  <a:lnTo>
                    <a:pt x="294" y="612"/>
                  </a:lnTo>
                  <a:lnTo>
                    <a:pt x="312" y="618"/>
                  </a:lnTo>
                  <a:lnTo>
                    <a:pt x="342" y="630"/>
                  </a:lnTo>
                  <a:lnTo>
                    <a:pt x="360" y="636"/>
                  </a:lnTo>
                  <a:lnTo>
                    <a:pt x="372" y="642"/>
                  </a:lnTo>
                  <a:lnTo>
                    <a:pt x="408" y="648"/>
                  </a:lnTo>
                  <a:lnTo>
                    <a:pt x="426" y="654"/>
                  </a:lnTo>
                  <a:lnTo>
                    <a:pt x="444" y="654"/>
                  </a:lnTo>
                  <a:lnTo>
                    <a:pt x="480" y="666"/>
                  </a:lnTo>
                  <a:lnTo>
                    <a:pt x="498" y="672"/>
                  </a:lnTo>
                  <a:lnTo>
                    <a:pt x="516" y="672"/>
                  </a:lnTo>
                  <a:lnTo>
                    <a:pt x="534" y="678"/>
                  </a:lnTo>
                  <a:lnTo>
                    <a:pt x="576" y="684"/>
                  </a:lnTo>
                  <a:lnTo>
                    <a:pt x="594" y="690"/>
                  </a:lnTo>
                  <a:lnTo>
                    <a:pt x="612" y="690"/>
                  </a:lnTo>
                  <a:lnTo>
                    <a:pt x="654" y="702"/>
                  </a:lnTo>
                  <a:lnTo>
                    <a:pt x="678" y="702"/>
                  </a:lnTo>
                  <a:lnTo>
                    <a:pt x="696" y="708"/>
                  </a:lnTo>
                  <a:lnTo>
                    <a:pt x="738" y="714"/>
                  </a:lnTo>
                  <a:lnTo>
                    <a:pt x="762" y="714"/>
                  </a:lnTo>
                  <a:lnTo>
                    <a:pt x="786" y="720"/>
                  </a:lnTo>
                  <a:lnTo>
                    <a:pt x="828" y="726"/>
                  </a:lnTo>
                  <a:lnTo>
                    <a:pt x="852" y="726"/>
                  </a:lnTo>
                  <a:lnTo>
                    <a:pt x="870" y="726"/>
                  </a:lnTo>
                  <a:lnTo>
                    <a:pt x="918" y="732"/>
                  </a:lnTo>
                  <a:lnTo>
                    <a:pt x="942" y="732"/>
                  </a:lnTo>
                  <a:lnTo>
                    <a:pt x="966" y="738"/>
                  </a:lnTo>
                  <a:lnTo>
                    <a:pt x="990" y="738"/>
                  </a:lnTo>
                  <a:lnTo>
                    <a:pt x="1032" y="744"/>
                  </a:lnTo>
                  <a:lnTo>
                    <a:pt x="1056" y="744"/>
                  </a:lnTo>
                  <a:lnTo>
                    <a:pt x="1080" y="744"/>
                  </a:lnTo>
                  <a:lnTo>
                    <a:pt x="1128" y="750"/>
                  </a:lnTo>
                  <a:lnTo>
                    <a:pt x="1152" y="750"/>
                  </a:lnTo>
                  <a:lnTo>
                    <a:pt x="1176" y="750"/>
                  </a:lnTo>
                  <a:lnTo>
                    <a:pt x="1224" y="750"/>
                  </a:lnTo>
                  <a:lnTo>
                    <a:pt x="1248" y="750"/>
                  </a:lnTo>
                  <a:lnTo>
                    <a:pt x="1272" y="756"/>
                  </a:lnTo>
                  <a:lnTo>
                    <a:pt x="1326" y="756"/>
                  </a:lnTo>
                  <a:lnTo>
                    <a:pt x="1350" y="756"/>
                  </a:lnTo>
                  <a:lnTo>
                    <a:pt x="1374" y="756"/>
                  </a:lnTo>
                  <a:lnTo>
                    <a:pt x="1422" y="756"/>
                  </a:lnTo>
                  <a:lnTo>
                    <a:pt x="1446" y="756"/>
                  </a:lnTo>
                  <a:lnTo>
                    <a:pt x="1470" y="756"/>
                  </a:lnTo>
                  <a:lnTo>
                    <a:pt x="1494" y="756"/>
                  </a:lnTo>
                  <a:lnTo>
                    <a:pt x="1542" y="750"/>
                  </a:lnTo>
                  <a:lnTo>
                    <a:pt x="1566" y="750"/>
                  </a:lnTo>
                  <a:lnTo>
                    <a:pt x="1590" y="750"/>
                  </a:lnTo>
                  <a:lnTo>
                    <a:pt x="1638" y="750"/>
                  </a:lnTo>
                  <a:lnTo>
                    <a:pt x="1662" y="750"/>
                  </a:lnTo>
                  <a:lnTo>
                    <a:pt x="1686" y="744"/>
                  </a:lnTo>
                  <a:lnTo>
                    <a:pt x="1734" y="744"/>
                  </a:lnTo>
                  <a:lnTo>
                    <a:pt x="1758" y="744"/>
                  </a:lnTo>
                  <a:lnTo>
                    <a:pt x="1782" y="738"/>
                  </a:lnTo>
                  <a:lnTo>
                    <a:pt x="1830" y="738"/>
                  </a:lnTo>
                  <a:lnTo>
                    <a:pt x="1854" y="732"/>
                  </a:lnTo>
                  <a:lnTo>
                    <a:pt x="1872" y="732"/>
                  </a:lnTo>
                  <a:lnTo>
                    <a:pt x="1920" y="726"/>
                  </a:lnTo>
                  <a:lnTo>
                    <a:pt x="1944" y="726"/>
                  </a:lnTo>
                  <a:lnTo>
                    <a:pt x="1968" y="726"/>
                  </a:lnTo>
                  <a:lnTo>
                    <a:pt x="1986" y="720"/>
                  </a:lnTo>
                  <a:lnTo>
                    <a:pt x="2034" y="714"/>
                  </a:lnTo>
                  <a:lnTo>
                    <a:pt x="2052" y="714"/>
                  </a:lnTo>
                  <a:lnTo>
                    <a:pt x="2076" y="708"/>
                  </a:lnTo>
                  <a:lnTo>
                    <a:pt x="2118" y="702"/>
                  </a:lnTo>
                  <a:lnTo>
                    <a:pt x="2136" y="702"/>
                  </a:lnTo>
                  <a:lnTo>
                    <a:pt x="2160" y="696"/>
                  </a:lnTo>
                  <a:lnTo>
                    <a:pt x="2196" y="690"/>
                  </a:lnTo>
                  <a:lnTo>
                    <a:pt x="2220" y="684"/>
                  </a:lnTo>
                  <a:lnTo>
                    <a:pt x="2220" y="294"/>
                  </a:lnTo>
                  <a:close/>
                </a:path>
              </a:pathLst>
            </a:custGeom>
            <a:solidFill>
              <a:srgbClr val="006680"/>
            </a:solidFill>
            <a:ln w="9525">
              <a:noFill/>
              <a:prstDash val="solid"/>
              <a:round/>
              <a:headEnd/>
              <a:tailEnd/>
            </a:ln>
          </p:spPr>
          <p:txBody>
            <a:bodyPr/>
            <a:lstStyle/>
            <a:p>
              <a:endParaRPr lang="en-US"/>
            </a:p>
          </p:txBody>
        </p:sp>
        <p:sp>
          <p:nvSpPr>
            <p:cNvPr id="14351" name="Freeform 17"/>
            <p:cNvSpPr>
              <a:spLocks/>
            </p:cNvSpPr>
            <p:nvPr/>
          </p:nvSpPr>
          <p:spPr bwMode="auto">
            <a:xfrm>
              <a:off x="222" y="1718"/>
              <a:ext cx="3562" cy="878"/>
            </a:xfrm>
            <a:custGeom>
              <a:avLst/>
              <a:gdLst>
                <a:gd name="T0" fmla="*/ 5653 w 2220"/>
                <a:gd name="T1" fmla="*/ 1303 h 516"/>
                <a:gd name="T2" fmla="*/ 5499 w 2220"/>
                <a:gd name="T3" fmla="*/ 1337 h 516"/>
                <a:gd name="T4" fmla="*/ 5345 w 2220"/>
                <a:gd name="T5" fmla="*/ 1354 h 516"/>
                <a:gd name="T6" fmla="*/ 5237 w 2220"/>
                <a:gd name="T7" fmla="*/ 1373 h 516"/>
                <a:gd name="T8" fmla="*/ 5067 w 2220"/>
                <a:gd name="T9" fmla="*/ 1407 h 516"/>
                <a:gd name="T10" fmla="*/ 4881 w 2220"/>
                <a:gd name="T11" fmla="*/ 1424 h 516"/>
                <a:gd name="T12" fmla="*/ 4773 w 2220"/>
                <a:gd name="T13" fmla="*/ 1424 h 516"/>
                <a:gd name="T14" fmla="*/ 4587 w 2220"/>
                <a:gd name="T15" fmla="*/ 1441 h 516"/>
                <a:gd name="T16" fmla="*/ 4403 w 2220"/>
                <a:gd name="T17" fmla="*/ 1460 h 516"/>
                <a:gd name="T18" fmla="*/ 4279 w 2220"/>
                <a:gd name="T19" fmla="*/ 1477 h 516"/>
                <a:gd name="T20" fmla="*/ 4093 w 2220"/>
                <a:gd name="T21" fmla="*/ 1477 h 516"/>
                <a:gd name="T22" fmla="*/ 3970 w 2220"/>
                <a:gd name="T23" fmla="*/ 1477 h 516"/>
                <a:gd name="T24" fmla="*/ 3785 w 2220"/>
                <a:gd name="T25" fmla="*/ 1494 h 516"/>
                <a:gd name="T26" fmla="*/ 3599 w 2220"/>
                <a:gd name="T27" fmla="*/ 1494 h 516"/>
                <a:gd name="T28" fmla="*/ 3475 w 2220"/>
                <a:gd name="T29" fmla="*/ 1494 h 516"/>
                <a:gd name="T30" fmla="*/ 3275 w 2220"/>
                <a:gd name="T31" fmla="*/ 1494 h 516"/>
                <a:gd name="T32" fmla="*/ 3089 w 2220"/>
                <a:gd name="T33" fmla="*/ 1477 h 516"/>
                <a:gd name="T34" fmla="*/ 2965 w 2220"/>
                <a:gd name="T35" fmla="*/ 1477 h 516"/>
                <a:gd name="T36" fmla="*/ 2781 w 2220"/>
                <a:gd name="T37" fmla="*/ 1460 h 516"/>
                <a:gd name="T38" fmla="*/ 2611 w 2220"/>
                <a:gd name="T39" fmla="*/ 1441 h 516"/>
                <a:gd name="T40" fmla="*/ 2487 w 2220"/>
                <a:gd name="T41" fmla="*/ 1441 h 516"/>
                <a:gd name="T42" fmla="*/ 2301 w 2220"/>
                <a:gd name="T43" fmla="*/ 1424 h 516"/>
                <a:gd name="T44" fmla="*/ 2132 w 2220"/>
                <a:gd name="T45" fmla="*/ 1407 h 516"/>
                <a:gd name="T46" fmla="*/ 2023 w 2220"/>
                <a:gd name="T47" fmla="*/ 1390 h 516"/>
                <a:gd name="T48" fmla="*/ 1853 w 2220"/>
                <a:gd name="T49" fmla="*/ 1354 h 516"/>
                <a:gd name="T50" fmla="*/ 1683 w 2220"/>
                <a:gd name="T51" fmla="*/ 1337 h 516"/>
                <a:gd name="T52" fmla="*/ 1576 w 2220"/>
                <a:gd name="T53" fmla="*/ 1303 h 516"/>
                <a:gd name="T54" fmla="*/ 1436 w 2220"/>
                <a:gd name="T55" fmla="*/ 1285 h 516"/>
                <a:gd name="T56" fmla="*/ 1282 w 2220"/>
                <a:gd name="T57" fmla="*/ 1251 h 516"/>
                <a:gd name="T58" fmla="*/ 1189 w 2220"/>
                <a:gd name="T59" fmla="*/ 1217 h 516"/>
                <a:gd name="T60" fmla="*/ 1051 w 2220"/>
                <a:gd name="T61" fmla="*/ 1181 h 516"/>
                <a:gd name="T62" fmla="*/ 958 w 2220"/>
                <a:gd name="T63" fmla="*/ 1164 h 516"/>
                <a:gd name="T64" fmla="*/ 834 w 2220"/>
                <a:gd name="T65" fmla="*/ 1111 h 516"/>
                <a:gd name="T66" fmla="*/ 725 w 2220"/>
                <a:gd name="T67" fmla="*/ 1077 h 516"/>
                <a:gd name="T68" fmla="*/ 648 w 2220"/>
                <a:gd name="T69" fmla="*/ 1043 h 516"/>
                <a:gd name="T70" fmla="*/ 541 w 2220"/>
                <a:gd name="T71" fmla="*/ 990 h 516"/>
                <a:gd name="T72" fmla="*/ 448 w 2220"/>
                <a:gd name="T73" fmla="*/ 956 h 516"/>
                <a:gd name="T74" fmla="*/ 387 w 2220"/>
                <a:gd name="T75" fmla="*/ 921 h 516"/>
                <a:gd name="T76" fmla="*/ 310 w 2220"/>
                <a:gd name="T77" fmla="*/ 868 h 516"/>
                <a:gd name="T78" fmla="*/ 231 w 2220"/>
                <a:gd name="T79" fmla="*/ 817 h 516"/>
                <a:gd name="T80" fmla="*/ 186 w 2220"/>
                <a:gd name="T81" fmla="*/ 781 h 516"/>
                <a:gd name="T82" fmla="*/ 140 w 2220"/>
                <a:gd name="T83" fmla="*/ 730 h 516"/>
                <a:gd name="T84" fmla="*/ 93 w 2220"/>
                <a:gd name="T85" fmla="*/ 677 h 516"/>
                <a:gd name="T86" fmla="*/ 63 w 2220"/>
                <a:gd name="T87" fmla="*/ 643 h 516"/>
                <a:gd name="T88" fmla="*/ 30 w 2220"/>
                <a:gd name="T89" fmla="*/ 590 h 516"/>
                <a:gd name="T90" fmla="*/ 16 w 2220"/>
                <a:gd name="T91" fmla="*/ 538 h 516"/>
                <a:gd name="T92" fmla="*/ 0 w 2220"/>
                <a:gd name="T93" fmla="*/ 487 h 516"/>
                <a:gd name="T94" fmla="*/ 0 w 2220"/>
                <a:gd name="T95" fmla="*/ 434 h 516"/>
                <a:gd name="T96" fmla="*/ 0 w 2220"/>
                <a:gd name="T97" fmla="*/ 400 h 516"/>
                <a:gd name="T98" fmla="*/ 16 w 2220"/>
                <a:gd name="T99" fmla="*/ 347 h 516"/>
                <a:gd name="T100" fmla="*/ 30 w 2220"/>
                <a:gd name="T101" fmla="*/ 296 h 516"/>
                <a:gd name="T102" fmla="*/ 47 w 2220"/>
                <a:gd name="T103" fmla="*/ 260 h 516"/>
                <a:gd name="T104" fmla="*/ 93 w 2220"/>
                <a:gd name="T105" fmla="*/ 209 h 516"/>
                <a:gd name="T106" fmla="*/ 140 w 2220"/>
                <a:gd name="T107" fmla="*/ 157 h 516"/>
                <a:gd name="T108" fmla="*/ 170 w 2220"/>
                <a:gd name="T109" fmla="*/ 121 h 516"/>
                <a:gd name="T110" fmla="*/ 231 w 2220"/>
                <a:gd name="T111" fmla="*/ 70 h 516"/>
                <a:gd name="T112" fmla="*/ 310 w 2220"/>
                <a:gd name="T113" fmla="*/ 17 h 516"/>
                <a:gd name="T114" fmla="*/ 3599 w 2220"/>
                <a:gd name="T115" fmla="*/ 434 h 51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220"/>
                <a:gd name="T175" fmla="*/ 0 h 516"/>
                <a:gd name="T176" fmla="*/ 2220 w 2220"/>
                <a:gd name="T177" fmla="*/ 516 h 51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220" h="516">
                  <a:moveTo>
                    <a:pt x="2220" y="444"/>
                  </a:moveTo>
                  <a:lnTo>
                    <a:pt x="2196" y="450"/>
                  </a:lnTo>
                  <a:lnTo>
                    <a:pt x="2160" y="456"/>
                  </a:lnTo>
                  <a:lnTo>
                    <a:pt x="2136" y="462"/>
                  </a:lnTo>
                  <a:lnTo>
                    <a:pt x="2118" y="462"/>
                  </a:lnTo>
                  <a:lnTo>
                    <a:pt x="2076" y="468"/>
                  </a:lnTo>
                  <a:lnTo>
                    <a:pt x="2052" y="474"/>
                  </a:lnTo>
                  <a:lnTo>
                    <a:pt x="2034" y="474"/>
                  </a:lnTo>
                  <a:lnTo>
                    <a:pt x="1986" y="480"/>
                  </a:lnTo>
                  <a:lnTo>
                    <a:pt x="1968" y="486"/>
                  </a:lnTo>
                  <a:lnTo>
                    <a:pt x="1944" y="486"/>
                  </a:lnTo>
                  <a:lnTo>
                    <a:pt x="1896" y="492"/>
                  </a:lnTo>
                  <a:lnTo>
                    <a:pt x="1872" y="492"/>
                  </a:lnTo>
                  <a:lnTo>
                    <a:pt x="1854" y="492"/>
                  </a:lnTo>
                  <a:lnTo>
                    <a:pt x="1806" y="498"/>
                  </a:lnTo>
                  <a:lnTo>
                    <a:pt x="1782" y="498"/>
                  </a:lnTo>
                  <a:lnTo>
                    <a:pt x="1758" y="504"/>
                  </a:lnTo>
                  <a:lnTo>
                    <a:pt x="1710" y="504"/>
                  </a:lnTo>
                  <a:lnTo>
                    <a:pt x="1686" y="504"/>
                  </a:lnTo>
                  <a:lnTo>
                    <a:pt x="1662" y="510"/>
                  </a:lnTo>
                  <a:lnTo>
                    <a:pt x="1638" y="510"/>
                  </a:lnTo>
                  <a:lnTo>
                    <a:pt x="1590" y="510"/>
                  </a:lnTo>
                  <a:lnTo>
                    <a:pt x="1566" y="510"/>
                  </a:lnTo>
                  <a:lnTo>
                    <a:pt x="1542" y="510"/>
                  </a:lnTo>
                  <a:lnTo>
                    <a:pt x="1494" y="516"/>
                  </a:lnTo>
                  <a:lnTo>
                    <a:pt x="1470" y="516"/>
                  </a:lnTo>
                  <a:lnTo>
                    <a:pt x="1446" y="516"/>
                  </a:lnTo>
                  <a:lnTo>
                    <a:pt x="1398" y="516"/>
                  </a:lnTo>
                  <a:lnTo>
                    <a:pt x="1374" y="516"/>
                  </a:lnTo>
                  <a:lnTo>
                    <a:pt x="1350" y="516"/>
                  </a:lnTo>
                  <a:lnTo>
                    <a:pt x="1296" y="516"/>
                  </a:lnTo>
                  <a:lnTo>
                    <a:pt x="1272" y="516"/>
                  </a:lnTo>
                  <a:lnTo>
                    <a:pt x="1248" y="510"/>
                  </a:lnTo>
                  <a:lnTo>
                    <a:pt x="1200" y="510"/>
                  </a:lnTo>
                  <a:lnTo>
                    <a:pt x="1176" y="510"/>
                  </a:lnTo>
                  <a:lnTo>
                    <a:pt x="1152" y="510"/>
                  </a:lnTo>
                  <a:lnTo>
                    <a:pt x="1104" y="504"/>
                  </a:lnTo>
                  <a:lnTo>
                    <a:pt x="1080" y="504"/>
                  </a:lnTo>
                  <a:lnTo>
                    <a:pt x="1056" y="504"/>
                  </a:lnTo>
                  <a:lnTo>
                    <a:pt x="1014" y="498"/>
                  </a:lnTo>
                  <a:lnTo>
                    <a:pt x="990" y="498"/>
                  </a:lnTo>
                  <a:lnTo>
                    <a:pt x="966" y="498"/>
                  </a:lnTo>
                  <a:lnTo>
                    <a:pt x="918" y="492"/>
                  </a:lnTo>
                  <a:lnTo>
                    <a:pt x="894" y="492"/>
                  </a:lnTo>
                  <a:lnTo>
                    <a:pt x="870" y="486"/>
                  </a:lnTo>
                  <a:lnTo>
                    <a:pt x="828" y="486"/>
                  </a:lnTo>
                  <a:lnTo>
                    <a:pt x="804" y="480"/>
                  </a:lnTo>
                  <a:lnTo>
                    <a:pt x="786" y="480"/>
                  </a:lnTo>
                  <a:lnTo>
                    <a:pt x="738" y="474"/>
                  </a:lnTo>
                  <a:lnTo>
                    <a:pt x="720" y="468"/>
                  </a:lnTo>
                  <a:lnTo>
                    <a:pt x="696" y="468"/>
                  </a:lnTo>
                  <a:lnTo>
                    <a:pt x="654" y="462"/>
                  </a:lnTo>
                  <a:lnTo>
                    <a:pt x="636" y="456"/>
                  </a:lnTo>
                  <a:lnTo>
                    <a:pt x="612" y="450"/>
                  </a:lnTo>
                  <a:lnTo>
                    <a:pt x="576" y="444"/>
                  </a:lnTo>
                  <a:lnTo>
                    <a:pt x="558" y="444"/>
                  </a:lnTo>
                  <a:lnTo>
                    <a:pt x="534" y="438"/>
                  </a:lnTo>
                  <a:lnTo>
                    <a:pt x="498" y="432"/>
                  </a:lnTo>
                  <a:lnTo>
                    <a:pt x="480" y="426"/>
                  </a:lnTo>
                  <a:lnTo>
                    <a:pt x="462" y="420"/>
                  </a:lnTo>
                  <a:lnTo>
                    <a:pt x="444" y="414"/>
                  </a:lnTo>
                  <a:lnTo>
                    <a:pt x="408" y="408"/>
                  </a:lnTo>
                  <a:lnTo>
                    <a:pt x="390" y="402"/>
                  </a:lnTo>
                  <a:lnTo>
                    <a:pt x="372" y="402"/>
                  </a:lnTo>
                  <a:lnTo>
                    <a:pt x="342" y="390"/>
                  </a:lnTo>
                  <a:lnTo>
                    <a:pt x="324" y="384"/>
                  </a:lnTo>
                  <a:lnTo>
                    <a:pt x="312" y="378"/>
                  </a:lnTo>
                  <a:lnTo>
                    <a:pt x="282" y="372"/>
                  </a:lnTo>
                  <a:lnTo>
                    <a:pt x="264" y="366"/>
                  </a:lnTo>
                  <a:lnTo>
                    <a:pt x="252" y="360"/>
                  </a:lnTo>
                  <a:lnTo>
                    <a:pt x="222" y="348"/>
                  </a:lnTo>
                  <a:lnTo>
                    <a:pt x="210" y="342"/>
                  </a:lnTo>
                  <a:lnTo>
                    <a:pt x="198" y="336"/>
                  </a:lnTo>
                  <a:lnTo>
                    <a:pt x="174" y="330"/>
                  </a:lnTo>
                  <a:lnTo>
                    <a:pt x="162" y="324"/>
                  </a:lnTo>
                  <a:lnTo>
                    <a:pt x="150" y="318"/>
                  </a:lnTo>
                  <a:lnTo>
                    <a:pt x="132" y="306"/>
                  </a:lnTo>
                  <a:lnTo>
                    <a:pt x="120" y="300"/>
                  </a:lnTo>
                  <a:lnTo>
                    <a:pt x="108" y="294"/>
                  </a:lnTo>
                  <a:lnTo>
                    <a:pt x="90" y="282"/>
                  </a:lnTo>
                  <a:lnTo>
                    <a:pt x="84" y="276"/>
                  </a:lnTo>
                  <a:lnTo>
                    <a:pt x="72" y="270"/>
                  </a:lnTo>
                  <a:lnTo>
                    <a:pt x="60" y="258"/>
                  </a:lnTo>
                  <a:lnTo>
                    <a:pt x="54" y="252"/>
                  </a:lnTo>
                  <a:lnTo>
                    <a:pt x="48" y="246"/>
                  </a:lnTo>
                  <a:lnTo>
                    <a:pt x="36" y="234"/>
                  </a:lnTo>
                  <a:lnTo>
                    <a:pt x="30" y="228"/>
                  </a:lnTo>
                  <a:lnTo>
                    <a:pt x="24" y="222"/>
                  </a:lnTo>
                  <a:lnTo>
                    <a:pt x="18" y="210"/>
                  </a:lnTo>
                  <a:lnTo>
                    <a:pt x="12" y="204"/>
                  </a:lnTo>
                  <a:lnTo>
                    <a:pt x="6" y="198"/>
                  </a:lnTo>
                  <a:lnTo>
                    <a:pt x="6" y="186"/>
                  </a:lnTo>
                  <a:lnTo>
                    <a:pt x="0" y="174"/>
                  </a:lnTo>
                  <a:lnTo>
                    <a:pt x="0" y="168"/>
                  </a:lnTo>
                  <a:lnTo>
                    <a:pt x="0" y="156"/>
                  </a:lnTo>
                  <a:lnTo>
                    <a:pt x="0" y="150"/>
                  </a:lnTo>
                  <a:lnTo>
                    <a:pt x="0" y="144"/>
                  </a:lnTo>
                  <a:lnTo>
                    <a:pt x="0" y="138"/>
                  </a:lnTo>
                  <a:lnTo>
                    <a:pt x="0" y="126"/>
                  </a:lnTo>
                  <a:lnTo>
                    <a:pt x="6" y="120"/>
                  </a:lnTo>
                  <a:lnTo>
                    <a:pt x="6" y="114"/>
                  </a:lnTo>
                  <a:lnTo>
                    <a:pt x="12" y="102"/>
                  </a:lnTo>
                  <a:lnTo>
                    <a:pt x="18" y="96"/>
                  </a:lnTo>
                  <a:lnTo>
                    <a:pt x="18" y="90"/>
                  </a:lnTo>
                  <a:lnTo>
                    <a:pt x="30" y="78"/>
                  </a:lnTo>
                  <a:lnTo>
                    <a:pt x="36" y="72"/>
                  </a:lnTo>
                  <a:lnTo>
                    <a:pt x="42" y="66"/>
                  </a:lnTo>
                  <a:lnTo>
                    <a:pt x="54" y="54"/>
                  </a:lnTo>
                  <a:lnTo>
                    <a:pt x="60" y="48"/>
                  </a:lnTo>
                  <a:lnTo>
                    <a:pt x="66" y="42"/>
                  </a:lnTo>
                  <a:lnTo>
                    <a:pt x="84" y="30"/>
                  </a:lnTo>
                  <a:lnTo>
                    <a:pt x="90" y="24"/>
                  </a:lnTo>
                  <a:lnTo>
                    <a:pt x="102" y="18"/>
                  </a:lnTo>
                  <a:lnTo>
                    <a:pt x="120" y="6"/>
                  </a:lnTo>
                  <a:lnTo>
                    <a:pt x="132" y="0"/>
                  </a:lnTo>
                  <a:lnTo>
                    <a:pt x="1398" y="150"/>
                  </a:lnTo>
                  <a:lnTo>
                    <a:pt x="2220" y="444"/>
                  </a:lnTo>
                  <a:close/>
                </a:path>
              </a:pathLst>
            </a:custGeom>
            <a:solidFill>
              <a:srgbClr val="00CCFF"/>
            </a:solidFill>
            <a:ln w="9525">
              <a:noFill/>
              <a:prstDash val="solid"/>
              <a:round/>
              <a:headEnd/>
              <a:tailEnd/>
            </a:ln>
          </p:spPr>
          <p:txBody>
            <a:bodyPr/>
            <a:lstStyle/>
            <a:p>
              <a:endParaRPr lang="en-US"/>
            </a:p>
          </p:txBody>
        </p:sp>
        <p:sp>
          <p:nvSpPr>
            <p:cNvPr id="14352" name="Text Box 18"/>
            <p:cNvSpPr txBox="1">
              <a:spLocks noChangeArrowheads="1"/>
            </p:cNvSpPr>
            <p:nvPr/>
          </p:nvSpPr>
          <p:spPr bwMode="auto">
            <a:xfrm>
              <a:off x="1069" y="2075"/>
              <a:ext cx="1618" cy="212"/>
            </a:xfrm>
            <a:prstGeom prst="rect">
              <a:avLst/>
            </a:prstGeom>
            <a:noFill/>
            <a:ln w="9525">
              <a:noFill/>
              <a:miter lim="800000"/>
              <a:headEnd/>
              <a:tailEnd/>
            </a:ln>
          </p:spPr>
          <p:txBody>
            <a:bodyPr>
              <a:spAutoFit/>
            </a:bodyPr>
            <a:lstStyle/>
            <a:p>
              <a:pPr>
                <a:spcBef>
                  <a:spcPct val="50000"/>
                </a:spcBef>
              </a:pPr>
              <a:r>
                <a:rPr lang="en-US" sz="1600" b="1">
                  <a:solidFill>
                    <a:schemeClr val="bg1"/>
                  </a:solidFill>
                  <a:latin typeface="Calibri" pitchFamily="34" charset="0"/>
                </a:rPr>
                <a:t>Early Meccan 42% (48)</a:t>
              </a:r>
            </a:p>
          </p:txBody>
        </p:sp>
        <p:sp>
          <p:nvSpPr>
            <p:cNvPr id="14353" name="Text Box 19"/>
            <p:cNvSpPr txBox="1">
              <a:spLocks noChangeArrowheads="1"/>
            </p:cNvSpPr>
            <p:nvPr/>
          </p:nvSpPr>
          <p:spPr bwMode="auto">
            <a:xfrm>
              <a:off x="838" y="1379"/>
              <a:ext cx="1849" cy="231"/>
            </a:xfrm>
            <a:prstGeom prst="rect">
              <a:avLst/>
            </a:prstGeom>
            <a:noFill/>
            <a:ln w="9525">
              <a:noFill/>
              <a:miter lim="800000"/>
              <a:headEnd/>
              <a:tailEnd/>
            </a:ln>
          </p:spPr>
          <p:txBody>
            <a:bodyPr>
              <a:spAutoFit/>
            </a:bodyPr>
            <a:lstStyle/>
            <a:p>
              <a:endParaRPr lang="en-US">
                <a:latin typeface="Calibri" pitchFamily="34" charset="0"/>
              </a:endParaRPr>
            </a:p>
          </p:txBody>
        </p:sp>
        <p:sp>
          <p:nvSpPr>
            <p:cNvPr id="14354" name="Text Box 20"/>
            <p:cNvSpPr txBox="1">
              <a:spLocks noChangeArrowheads="1"/>
            </p:cNvSpPr>
            <p:nvPr/>
          </p:nvSpPr>
          <p:spPr bwMode="auto">
            <a:xfrm>
              <a:off x="1069" y="1297"/>
              <a:ext cx="1156" cy="232"/>
            </a:xfrm>
            <a:prstGeom prst="rect">
              <a:avLst/>
            </a:prstGeom>
            <a:noFill/>
            <a:ln w="9525">
              <a:noFill/>
              <a:miter lim="800000"/>
              <a:headEnd/>
              <a:tailEnd/>
            </a:ln>
          </p:spPr>
          <p:txBody>
            <a:bodyPr>
              <a:spAutoFit/>
            </a:bodyPr>
            <a:lstStyle/>
            <a:p>
              <a:endParaRPr lang="en-US">
                <a:latin typeface="Calibri" pitchFamily="34" charset="0"/>
              </a:endParaRPr>
            </a:p>
          </p:txBody>
        </p:sp>
        <p:sp>
          <p:nvSpPr>
            <p:cNvPr id="14355" name="Text Box 21"/>
            <p:cNvSpPr txBox="1">
              <a:spLocks noChangeArrowheads="1"/>
            </p:cNvSpPr>
            <p:nvPr/>
          </p:nvSpPr>
          <p:spPr bwMode="auto">
            <a:xfrm>
              <a:off x="992" y="1379"/>
              <a:ext cx="710" cy="231"/>
            </a:xfrm>
            <a:prstGeom prst="rect">
              <a:avLst/>
            </a:prstGeom>
            <a:noFill/>
            <a:ln w="9525">
              <a:noFill/>
              <a:miter lim="800000"/>
              <a:headEnd/>
              <a:tailEnd/>
            </a:ln>
          </p:spPr>
          <p:txBody>
            <a:bodyPr>
              <a:spAutoFit/>
            </a:bodyPr>
            <a:lstStyle/>
            <a:p>
              <a:endParaRPr lang="en-US">
                <a:latin typeface="Calibri" pitchFamily="34" charset="0"/>
              </a:endParaRPr>
            </a:p>
          </p:txBody>
        </p:sp>
        <p:sp>
          <p:nvSpPr>
            <p:cNvPr id="14356" name="Text Box 22"/>
            <p:cNvSpPr txBox="1">
              <a:spLocks noChangeArrowheads="1"/>
            </p:cNvSpPr>
            <p:nvPr/>
          </p:nvSpPr>
          <p:spPr bwMode="auto">
            <a:xfrm>
              <a:off x="864" y="1296"/>
              <a:ext cx="1619" cy="213"/>
            </a:xfrm>
            <a:prstGeom prst="rect">
              <a:avLst/>
            </a:prstGeom>
            <a:noFill/>
            <a:ln w="9525">
              <a:noFill/>
              <a:miter lim="800000"/>
              <a:headEnd/>
              <a:tailEnd/>
            </a:ln>
          </p:spPr>
          <p:txBody>
            <a:bodyPr wrap="none">
              <a:spAutoFit/>
            </a:bodyPr>
            <a:lstStyle/>
            <a:p>
              <a:r>
                <a:rPr lang="en-US" sz="1600" b="1">
                  <a:solidFill>
                    <a:schemeClr val="bg1"/>
                  </a:solidFill>
                  <a:latin typeface="Calibri" pitchFamily="34" charset="0"/>
                </a:rPr>
                <a:t>Middle Meccan 18% (21) </a:t>
              </a:r>
            </a:p>
          </p:txBody>
        </p:sp>
        <p:sp>
          <p:nvSpPr>
            <p:cNvPr id="14357" name="Text Box 23"/>
            <p:cNvSpPr txBox="1">
              <a:spLocks noChangeArrowheads="1"/>
            </p:cNvSpPr>
            <p:nvPr/>
          </p:nvSpPr>
          <p:spPr bwMode="auto">
            <a:xfrm>
              <a:off x="3168" y="1248"/>
              <a:ext cx="1439" cy="213"/>
            </a:xfrm>
            <a:prstGeom prst="rect">
              <a:avLst/>
            </a:prstGeom>
            <a:noFill/>
            <a:ln w="9525">
              <a:noFill/>
              <a:miter lim="800000"/>
              <a:headEnd/>
              <a:tailEnd/>
            </a:ln>
          </p:spPr>
          <p:txBody>
            <a:bodyPr wrap="none">
              <a:spAutoFit/>
            </a:bodyPr>
            <a:lstStyle/>
            <a:p>
              <a:r>
                <a:rPr lang="en-US" sz="1600" b="1">
                  <a:solidFill>
                    <a:schemeClr val="bg1"/>
                  </a:solidFill>
                  <a:latin typeface="Calibri" pitchFamily="34" charset="0"/>
                </a:rPr>
                <a:t>Late Meccan 18% (21)</a:t>
              </a:r>
            </a:p>
          </p:txBody>
        </p:sp>
        <p:sp>
          <p:nvSpPr>
            <p:cNvPr id="14358" name="Text Box 24"/>
            <p:cNvSpPr txBox="1">
              <a:spLocks noChangeArrowheads="1"/>
            </p:cNvSpPr>
            <p:nvPr/>
          </p:nvSpPr>
          <p:spPr bwMode="auto">
            <a:xfrm>
              <a:off x="4080" y="1824"/>
              <a:ext cx="1191" cy="212"/>
            </a:xfrm>
            <a:prstGeom prst="rect">
              <a:avLst/>
            </a:prstGeom>
            <a:noFill/>
            <a:ln w="9525">
              <a:noFill/>
              <a:miter lim="800000"/>
              <a:headEnd/>
              <a:tailEnd/>
            </a:ln>
          </p:spPr>
          <p:txBody>
            <a:bodyPr wrap="none">
              <a:spAutoFit/>
            </a:bodyPr>
            <a:lstStyle/>
            <a:p>
              <a:r>
                <a:rPr lang="en-US" sz="1600" b="1">
                  <a:solidFill>
                    <a:schemeClr val="bg1"/>
                  </a:solidFill>
                  <a:latin typeface="Calibri" pitchFamily="34" charset="0"/>
                </a:rPr>
                <a:t>Medinan 21% (24)</a:t>
              </a: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11"/>
          <p:cNvGraphicFramePr>
            <a:graphicFrameLocks noGrp="1"/>
          </p:cNvGraphicFramePr>
          <p:nvPr/>
        </p:nvGraphicFramePr>
        <p:xfrm>
          <a:off x="304800" y="1663700"/>
          <a:ext cx="8686800" cy="47498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r>
              <a:rPr lang="en-US" b="1" dirty="0" smtClean="0"/>
              <a:t>The Islamic </a:t>
            </a:r>
            <a:r>
              <a:rPr lang="en-US" b="1" i="1" dirty="0" smtClean="0"/>
              <a:t>“Bible”</a:t>
            </a:r>
            <a:endParaRPr lang="en-US" b="1" dirty="0"/>
          </a:p>
        </p:txBody>
      </p:sp>
      <p:sp>
        <p:nvSpPr>
          <p:cNvPr id="4" name="Text Box 7"/>
          <p:cNvSpPr txBox="1">
            <a:spLocks noChangeArrowheads="1"/>
          </p:cNvSpPr>
          <p:nvPr/>
        </p:nvSpPr>
        <p:spPr bwMode="auto">
          <a:xfrm>
            <a:off x="913052" y="6406196"/>
            <a:ext cx="4343400" cy="369888"/>
          </a:xfrm>
          <a:prstGeom prst="rect">
            <a:avLst/>
          </a:prstGeom>
          <a:noFill/>
          <a:ln w="9525">
            <a:noFill/>
            <a:miter lim="800000"/>
            <a:headEnd/>
            <a:tailEnd/>
          </a:ln>
        </p:spPr>
        <p:txBody>
          <a:bodyPr>
            <a:spAutoFit/>
          </a:bodyPr>
          <a:lstStyle/>
          <a:p>
            <a:pPr>
              <a:spcBef>
                <a:spcPct val="50000"/>
              </a:spcBef>
            </a:pPr>
            <a:r>
              <a:rPr lang="en-US" dirty="0">
                <a:cs typeface="Arial" charset="0"/>
              </a:rPr>
              <a:t>Islam is 14% Allah and 86% Mohammed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1476"/>
            <a:ext cx="8229600" cy="1499724"/>
          </a:xfrm>
        </p:spPr>
        <p:txBody>
          <a:bodyPr anchor="t">
            <a:noAutofit/>
          </a:bodyPr>
          <a:lstStyle/>
          <a:p>
            <a:r>
              <a:rPr lang="en-US" b="1" dirty="0" smtClean="0"/>
              <a:t>Amount of Text Devoted to </a:t>
            </a:r>
            <a:r>
              <a:rPr lang="en-US" b="1" dirty="0" err="1" smtClean="0"/>
              <a:t>Kafir</a:t>
            </a:r>
            <a:r>
              <a:rPr lang="en-US" b="1" dirty="0" smtClean="0"/>
              <a:t/>
            </a:r>
            <a:br>
              <a:rPr lang="en-US" b="1" dirty="0" smtClean="0"/>
            </a:br>
            <a:r>
              <a:rPr lang="en-US" sz="2800" b="1" dirty="0" err="1" smtClean="0"/>
              <a:t>Kafir</a:t>
            </a:r>
            <a:r>
              <a:rPr lang="en-US" sz="2800" b="1" dirty="0" smtClean="0"/>
              <a:t> = non-</a:t>
            </a:r>
            <a:r>
              <a:rPr lang="en-US" sz="2800" b="1" dirty="0" err="1" smtClean="0"/>
              <a:t>muslim</a:t>
            </a:r>
            <a:r>
              <a:rPr lang="en-US" b="1" dirty="0" smtClean="0"/>
              <a:t/>
            </a:r>
            <a:br>
              <a:rPr lang="en-US" b="1" dirty="0" smtClean="0"/>
            </a:br>
            <a:endParaRPr lang="en-US" dirty="0"/>
          </a:p>
        </p:txBody>
      </p:sp>
      <p:graphicFrame>
        <p:nvGraphicFramePr>
          <p:cNvPr id="4" name="Content Placeholder 8"/>
          <p:cNvGraphicFramePr>
            <a:graphicFrameLocks noGrp="1"/>
          </p:cNvGraphicFramePr>
          <p:nvPr/>
        </p:nvGraphicFramePr>
        <p:xfrm>
          <a:off x="838200" y="1752600"/>
          <a:ext cx="7543800" cy="4114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b="1" smtClean="0"/>
              <a:t>Definitions - sects</a:t>
            </a:r>
          </a:p>
        </p:txBody>
      </p:sp>
      <p:sp>
        <p:nvSpPr>
          <p:cNvPr id="17411" name="Content Placeholder 2"/>
          <p:cNvSpPr>
            <a:spLocks noGrp="1"/>
          </p:cNvSpPr>
          <p:nvPr>
            <p:ph idx="1"/>
          </p:nvPr>
        </p:nvSpPr>
        <p:spPr>
          <a:xfrm>
            <a:off x="457200" y="1600200"/>
            <a:ext cx="8686800" cy="4953000"/>
          </a:xfrm>
        </p:spPr>
        <p:txBody>
          <a:bodyPr/>
          <a:lstStyle/>
          <a:p>
            <a:pPr eaLnBrk="1" hangingPunct="1"/>
            <a:r>
              <a:rPr lang="en-US" sz="3000" b="1" smtClean="0"/>
              <a:t>Sunni Islam:</a:t>
            </a:r>
          </a:p>
          <a:p>
            <a:pPr lvl="1" eaLnBrk="1" hangingPunct="1"/>
            <a:r>
              <a:rPr lang="en-US" sz="2400" smtClean="0"/>
              <a:t>Largest sect (80-90%), </a:t>
            </a:r>
          </a:p>
          <a:p>
            <a:pPr lvl="1" eaLnBrk="1" hangingPunct="1"/>
            <a:r>
              <a:rPr lang="en-US" sz="2400" smtClean="0"/>
              <a:t>Leadership succession is a function of  elected community consensus – Muftis and Mullahs</a:t>
            </a:r>
          </a:p>
          <a:p>
            <a:pPr eaLnBrk="1" hangingPunct="1"/>
            <a:r>
              <a:rPr lang="en-US" sz="3000" b="1" smtClean="0"/>
              <a:t>Shia Islam:</a:t>
            </a:r>
          </a:p>
          <a:p>
            <a:pPr lvl="1" eaLnBrk="1" hangingPunct="1"/>
            <a:r>
              <a:rPr lang="en-US" sz="2400" smtClean="0"/>
              <a:t>Leadership succession as a matter of direct family lineage to Muhammad – Imams &amp; Ayatollahs</a:t>
            </a:r>
          </a:p>
          <a:p>
            <a:pPr lvl="1" eaLnBrk="1" hangingPunct="1"/>
            <a:r>
              <a:rPr lang="en-US" sz="2400" smtClean="0"/>
              <a:t>Anticipates the return of the Mahdi</a:t>
            </a:r>
          </a:p>
          <a:p>
            <a:pPr eaLnBrk="1" hangingPunct="1"/>
            <a:r>
              <a:rPr lang="en-US" sz="3000" b="1" smtClean="0"/>
              <a:t>Sufi Islam</a:t>
            </a:r>
            <a:r>
              <a:rPr lang="en-US" sz="3000" smtClean="0"/>
              <a:t> – mystics</a:t>
            </a:r>
          </a:p>
          <a:p>
            <a:pPr eaLnBrk="1" hangingPunct="1"/>
            <a:r>
              <a:rPr lang="en-US" sz="3000" b="1" smtClean="0"/>
              <a:t>Salafi Islam</a:t>
            </a:r>
            <a:r>
              <a:rPr lang="en-US" sz="3000" smtClean="0"/>
              <a:t> – adherants to the earliest fundamentals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3"/>
          <p:cNvSpPr>
            <a:spLocks noGrp="1" noChangeArrowheads="1"/>
          </p:cNvSpPr>
          <p:nvPr>
            <p:ph type="body" idx="1"/>
          </p:nvPr>
        </p:nvSpPr>
        <p:spPr>
          <a:xfrm>
            <a:off x="685800" y="1600200"/>
            <a:ext cx="8153400" cy="5257800"/>
          </a:xfrm>
        </p:spPr>
        <p:txBody>
          <a:bodyPr/>
          <a:lstStyle/>
          <a:p>
            <a:pPr eaLnBrk="1" hangingPunct="1">
              <a:spcBef>
                <a:spcPct val="0"/>
              </a:spcBef>
              <a:buClr>
                <a:schemeClr val="tx1"/>
              </a:buClr>
            </a:pPr>
            <a:r>
              <a:rPr lang="en-US" b="1" smtClean="0"/>
              <a:t>Sunni Schools of Law</a:t>
            </a:r>
          </a:p>
          <a:p>
            <a:pPr lvl="1" eaLnBrk="1" hangingPunct="1">
              <a:spcBef>
                <a:spcPct val="0"/>
              </a:spcBef>
            </a:pPr>
            <a:r>
              <a:rPr lang="en-US" sz="3200" smtClean="0"/>
              <a:t>Hanafi</a:t>
            </a:r>
          </a:p>
          <a:p>
            <a:pPr lvl="1" eaLnBrk="1" hangingPunct="1">
              <a:spcBef>
                <a:spcPct val="0"/>
              </a:spcBef>
            </a:pPr>
            <a:r>
              <a:rPr lang="en-US" sz="3200" smtClean="0"/>
              <a:t>Hanbal</a:t>
            </a:r>
          </a:p>
          <a:p>
            <a:pPr lvl="1" eaLnBrk="1" hangingPunct="1">
              <a:spcBef>
                <a:spcPct val="0"/>
              </a:spcBef>
            </a:pPr>
            <a:r>
              <a:rPr lang="en-US" sz="3200" smtClean="0"/>
              <a:t>Malik</a:t>
            </a:r>
          </a:p>
          <a:p>
            <a:pPr lvl="1" eaLnBrk="1" hangingPunct="1">
              <a:spcBef>
                <a:spcPct val="0"/>
              </a:spcBef>
            </a:pPr>
            <a:r>
              <a:rPr lang="en-US" sz="3200" smtClean="0"/>
              <a:t>Shafi’I</a:t>
            </a:r>
          </a:p>
          <a:p>
            <a:pPr lvl="1" eaLnBrk="1" hangingPunct="1">
              <a:spcBef>
                <a:spcPct val="0"/>
              </a:spcBef>
              <a:buFont typeface="Arial" charset="0"/>
              <a:buNone/>
            </a:pPr>
            <a:endParaRPr lang="en-US" sz="3200" smtClean="0"/>
          </a:p>
          <a:p>
            <a:pPr eaLnBrk="1" hangingPunct="1">
              <a:spcBef>
                <a:spcPct val="0"/>
              </a:spcBef>
              <a:buClr>
                <a:schemeClr val="tx1"/>
              </a:buClr>
            </a:pPr>
            <a:r>
              <a:rPr lang="en-US" b="1" smtClean="0"/>
              <a:t>Shia Schools of Law</a:t>
            </a:r>
            <a:r>
              <a:rPr lang="en-US" smtClean="0"/>
              <a:t> </a:t>
            </a:r>
          </a:p>
          <a:p>
            <a:pPr lvl="1" eaLnBrk="1" hangingPunct="1">
              <a:spcBef>
                <a:spcPct val="0"/>
              </a:spcBef>
              <a:buClr>
                <a:schemeClr val="tx1"/>
              </a:buClr>
            </a:pPr>
            <a:r>
              <a:rPr lang="en-US" sz="3200" smtClean="0"/>
              <a:t>Usuli</a:t>
            </a:r>
          </a:p>
          <a:p>
            <a:pPr lvl="1" eaLnBrk="1" hangingPunct="1">
              <a:spcBef>
                <a:spcPct val="0"/>
              </a:spcBef>
              <a:buClr>
                <a:schemeClr val="tx1"/>
              </a:buClr>
            </a:pPr>
            <a:r>
              <a:rPr lang="en-US" sz="3200" smtClean="0"/>
              <a:t>Akhbari</a:t>
            </a:r>
          </a:p>
          <a:p>
            <a:pPr lvl="1" eaLnBrk="1" hangingPunct="1">
              <a:spcBef>
                <a:spcPct val="0"/>
              </a:spcBef>
              <a:buClr>
                <a:schemeClr val="tx1"/>
              </a:buClr>
            </a:pPr>
            <a:r>
              <a:rPr lang="en-US" sz="3200" smtClean="0"/>
              <a:t>Shayki</a:t>
            </a:r>
          </a:p>
        </p:txBody>
      </p:sp>
      <p:sp>
        <p:nvSpPr>
          <p:cNvPr id="18435" name="Rectangle 6"/>
          <p:cNvSpPr>
            <a:spLocks noGrp="1" noChangeArrowheads="1"/>
          </p:cNvSpPr>
          <p:nvPr>
            <p:ph type="title"/>
          </p:nvPr>
        </p:nvSpPr>
        <p:spPr/>
        <p:txBody>
          <a:bodyPr/>
          <a:lstStyle/>
          <a:p>
            <a:pPr eaLnBrk="1" hangingPunct="1"/>
            <a:r>
              <a:rPr lang="en-US" sz="4000" b="1" smtClean="0"/>
              <a:t>Definitions – schools of law</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68"/>
          <p:cNvGrpSpPr>
            <a:grpSpLocks/>
          </p:cNvGrpSpPr>
          <p:nvPr/>
        </p:nvGrpSpPr>
        <p:grpSpPr bwMode="auto">
          <a:xfrm>
            <a:off x="0" y="-1600200"/>
            <a:ext cx="9856788" cy="10058400"/>
            <a:chOff x="0" y="-1008"/>
            <a:chExt cx="6209" cy="6336"/>
          </a:xfrm>
        </p:grpSpPr>
        <p:sp>
          <p:nvSpPr>
            <p:cNvPr id="19459" name="AutoShape 46"/>
            <p:cNvSpPr>
              <a:spLocks noChangeArrowheads="1"/>
            </p:cNvSpPr>
            <p:nvPr/>
          </p:nvSpPr>
          <p:spPr bwMode="auto">
            <a:xfrm rot="-5400000">
              <a:off x="-240" y="-768"/>
              <a:ext cx="6336" cy="5856"/>
            </a:xfrm>
            <a:prstGeom prst="triangle">
              <a:avLst>
                <a:gd name="adj" fmla="val 50000"/>
              </a:avLst>
            </a:prstGeom>
            <a:solidFill>
              <a:srgbClr val="99CCFF"/>
            </a:solidFill>
            <a:ln w="9525">
              <a:solidFill>
                <a:srgbClr val="99CCFF"/>
              </a:solidFill>
              <a:miter lim="800000"/>
              <a:headEnd/>
              <a:tailEnd/>
            </a:ln>
          </p:spPr>
          <p:txBody>
            <a:bodyPr wrap="none" anchor="ctr"/>
            <a:lstStyle/>
            <a:p>
              <a:endParaRPr lang="en-US">
                <a:solidFill>
                  <a:srgbClr val="000000"/>
                </a:solidFill>
                <a:latin typeface="Calibri" pitchFamily="34" charset="0"/>
              </a:endParaRPr>
            </a:p>
          </p:txBody>
        </p:sp>
        <p:grpSp>
          <p:nvGrpSpPr>
            <p:cNvPr id="19460" name="Group 34"/>
            <p:cNvGrpSpPr>
              <a:grpSpLocks/>
            </p:cNvGrpSpPr>
            <p:nvPr/>
          </p:nvGrpSpPr>
          <p:grpSpPr bwMode="auto">
            <a:xfrm>
              <a:off x="0" y="2160"/>
              <a:ext cx="624" cy="519"/>
              <a:chOff x="0" y="2160"/>
              <a:chExt cx="624" cy="519"/>
            </a:xfrm>
          </p:grpSpPr>
          <p:sp>
            <p:nvSpPr>
              <p:cNvPr id="19485" name="Line 29"/>
              <p:cNvSpPr>
                <a:spLocks noChangeShapeType="1"/>
              </p:cNvSpPr>
              <p:nvPr/>
            </p:nvSpPr>
            <p:spPr bwMode="auto">
              <a:xfrm>
                <a:off x="0" y="2160"/>
                <a:ext cx="144" cy="336"/>
              </a:xfrm>
              <a:prstGeom prst="line">
                <a:avLst/>
              </a:prstGeom>
              <a:noFill/>
              <a:ln w="9525">
                <a:solidFill>
                  <a:schemeClr val="tx1"/>
                </a:solidFill>
                <a:prstDash val="dash"/>
                <a:round/>
                <a:headEnd/>
                <a:tailEnd/>
              </a:ln>
            </p:spPr>
            <p:txBody>
              <a:bodyPr/>
              <a:lstStyle/>
              <a:p>
                <a:endParaRPr lang="en-US"/>
              </a:p>
            </p:txBody>
          </p:sp>
          <p:sp>
            <p:nvSpPr>
              <p:cNvPr id="19486" name="Text Box 30"/>
              <p:cNvSpPr txBox="1">
                <a:spLocks noChangeArrowheads="1"/>
              </p:cNvSpPr>
              <p:nvPr/>
            </p:nvSpPr>
            <p:spPr bwMode="auto">
              <a:xfrm>
                <a:off x="0" y="2448"/>
                <a:ext cx="624" cy="231"/>
              </a:xfrm>
              <a:prstGeom prst="rect">
                <a:avLst/>
              </a:prstGeom>
              <a:noFill/>
              <a:ln w="9525">
                <a:noFill/>
                <a:miter lim="800000"/>
                <a:headEnd/>
                <a:tailEnd/>
              </a:ln>
            </p:spPr>
            <p:txBody>
              <a:bodyPr>
                <a:spAutoFit/>
              </a:bodyPr>
              <a:lstStyle/>
              <a:p>
                <a:pPr>
                  <a:spcBef>
                    <a:spcPct val="50000"/>
                  </a:spcBef>
                </a:pPr>
                <a:r>
                  <a:rPr lang="en-US">
                    <a:solidFill>
                      <a:srgbClr val="000000"/>
                    </a:solidFill>
                    <a:latin typeface="Calibri" pitchFamily="34" charset="0"/>
                  </a:rPr>
                  <a:t>622 AD</a:t>
                </a:r>
              </a:p>
            </p:txBody>
          </p:sp>
        </p:grpSp>
        <p:grpSp>
          <p:nvGrpSpPr>
            <p:cNvPr id="19461" name="Group 33"/>
            <p:cNvGrpSpPr>
              <a:grpSpLocks/>
            </p:cNvGrpSpPr>
            <p:nvPr/>
          </p:nvGrpSpPr>
          <p:grpSpPr bwMode="auto">
            <a:xfrm>
              <a:off x="528" y="2160"/>
              <a:ext cx="1008" cy="1047"/>
              <a:chOff x="528" y="2160"/>
              <a:chExt cx="1008" cy="1047"/>
            </a:xfrm>
          </p:grpSpPr>
          <p:sp>
            <p:nvSpPr>
              <p:cNvPr id="19483" name="Line 31"/>
              <p:cNvSpPr>
                <a:spLocks noChangeShapeType="1"/>
              </p:cNvSpPr>
              <p:nvPr/>
            </p:nvSpPr>
            <p:spPr bwMode="auto">
              <a:xfrm>
                <a:off x="576" y="2160"/>
                <a:ext cx="384" cy="864"/>
              </a:xfrm>
              <a:prstGeom prst="line">
                <a:avLst/>
              </a:prstGeom>
              <a:noFill/>
              <a:ln w="9525">
                <a:solidFill>
                  <a:schemeClr val="tx1"/>
                </a:solidFill>
                <a:prstDash val="dash"/>
                <a:round/>
                <a:headEnd/>
                <a:tailEnd/>
              </a:ln>
            </p:spPr>
            <p:txBody>
              <a:bodyPr/>
              <a:lstStyle/>
              <a:p>
                <a:endParaRPr lang="en-US"/>
              </a:p>
            </p:txBody>
          </p:sp>
          <p:sp>
            <p:nvSpPr>
              <p:cNvPr id="19484" name="Text Box 32"/>
              <p:cNvSpPr txBox="1">
                <a:spLocks noChangeArrowheads="1"/>
              </p:cNvSpPr>
              <p:nvPr/>
            </p:nvSpPr>
            <p:spPr bwMode="auto">
              <a:xfrm>
                <a:off x="528" y="2976"/>
                <a:ext cx="1008" cy="231"/>
              </a:xfrm>
              <a:prstGeom prst="rect">
                <a:avLst/>
              </a:prstGeom>
              <a:noFill/>
              <a:ln w="9525">
                <a:noFill/>
                <a:miter lim="800000"/>
                <a:headEnd/>
                <a:tailEnd/>
              </a:ln>
            </p:spPr>
            <p:txBody>
              <a:bodyPr>
                <a:spAutoFit/>
              </a:bodyPr>
              <a:lstStyle/>
              <a:p>
                <a:pPr>
                  <a:spcBef>
                    <a:spcPct val="50000"/>
                  </a:spcBef>
                </a:pPr>
                <a:r>
                  <a:rPr lang="en-US">
                    <a:solidFill>
                      <a:srgbClr val="000000"/>
                    </a:solidFill>
                    <a:latin typeface="Calibri" pitchFamily="34" charset="0"/>
                  </a:rPr>
                  <a:t>Circa 750 AD</a:t>
                </a:r>
              </a:p>
            </p:txBody>
          </p:sp>
        </p:grpSp>
        <p:sp>
          <p:nvSpPr>
            <p:cNvPr id="19462" name="AutoShape 47"/>
            <p:cNvSpPr>
              <a:spLocks noChangeArrowheads="1"/>
            </p:cNvSpPr>
            <p:nvPr/>
          </p:nvSpPr>
          <p:spPr bwMode="auto">
            <a:xfrm rot="-6566312">
              <a:off x="2915" y="-1685"/>
              <a:ext cx="768" cy="5768"/>
            </a:xfrm>
            <a:prstGeom prst="triangle">
              <a:avLst>
                <a:gd name="adj" fmla="val 50000"/>
              </a:avLst>
            </a:prstGeom>
            <a:solidFill>
              <a:srgbClr val="6699FF"/>
            </a:solidFill>
            <a:ln w="9525">
              <a:solidFill>
                <a:srgbClr val="6699FF"/>
              </a:solidFill>
              <a:miter lim="800000"/>
              <a:headEnd/>
              <a:tailEnd/>
            </a:ln>
          </p:spPr>
          <p:txBody>
            <a:bodyPr wrap="none" anchor="ctr"/>
            <a:lstStyle/>
            <a:p>
              <a:endParaRPr lang="en-US">
                <a:solidFill>
                  <a:srgbClr val="000000"/>
                </a:solidFill>
                <a:latin typeface="Calibri" pitchFamily="34" charset="0"/>
              </a:endParaRPr>
            </a:p>
          </p:txBody>
        </p:sp>
        <p:sp>
          <p:nvSpPr>
            <p:cNvPr id="19463" name="AutoShape 48"/>
            <p:cNvSpPr>
              <a:spLocks noChangeArrowheads="1"/>
            </p:cNvSpPr>
            <p:nvPr/>
          </p:nvSpPr>
          <p:spPr bwMode="auto">
            <a:xfrm rot="-6128661">
              <a:off x="2876" y="-1111"/>
              <a:ext cx="676" cy="5399"/>
            </a:xfrm>
            <a:prstGeom prst="triangle">
              <a:avLst>
                <a:gd name="adj" fmla="val 50000"/>
              </a:avLst>
            </a:prstGeom>
            <a:solidFill>
              <a:srgbClr val="66CCFF"/>
            </a:solidFill>
            <a:ln w="9525">
              <a:solidFill>
                <a:srgbClr val="66CCFF"/>
              </a:solidFill>
              <a:miter lim="800000"/>
              <a:headEnd/>
              <a:tailEnd/>
            </a:ln>
          </p:spPr>
          <p:txBody>
            <a:bodyPr wrap="none" anchor="ctr"/>
            <a:lstStyle/>
            <a:p>
              <a:endParaRPr lang="en-US">
                <a:solidFill>
                  <a:srgbClr val="000000"/>
                </a:solidFill>
                <a:latin typeface="Calibri" pitchFamily="34" charset="0"/>
              </a:endParaRPr>
            </a:p>
          </p:txBody>
        </p:sp>
        <p:sp>
          <p:nvSpPr>
            <p:cNvPr id="19464" name="AutoShape 49"/>
            <p:cNvSpPr>
              <a:spLocks noChangeArrowheads="1"/>
            </p:cNvSpPr>
            <p:nvPr/>
          </p:nvSpPr>
          <p:spPr bwMode="auto">
            <a:xfrm rot="-5688494">
              <a:off x="2976" y="-864"/>
              <a:ext cx="816" cy="5616"/>
            </a:xfrm>
            <a:prstGeom prst="triangle">
              <a:avLst>
                <a:gd name="adj" fmla="val 50000"/>
              </a:avLst>
            </a:prstGeom>
            <a:solidFill>
              <a:srgbClr val="CCECFF"/>
            </a:solidFill>
            <a:ln w="9525">
              <a:solidFill>
                <a:srgbClr val="CCECFF"/>
              </a:solidFill>
              <a:miter lim="800000"/>
              <a:headEnd/>
              <a:tailEnd/>
            </a:ln>
          </p:spPr>
          <p:txBody>
            <a:bodyPr wrap="none" anchor="ctr"/>
            <a:lstStyle/>
            <a:p>
              <a:endParaRPr lang="en-US">
                <a:solidFill>
                  <a:srgbClr val="000000"/>
                </a:solidFill>
                <a:latin typeface="Calibri" pitchFamily="34" charset="0"/>
              </a:endParaRPr>
            </a:p>
          </p:txBody>
        </p:sp>
        <p:sp>
          <p:nvSpPr>
            <p:cNvPr id="19465" name="AutoShape 50"/>
            <p:cNvSpPr>
              <a:spLocks noChangeArrowheads="1"/>
            </p:cNvSpPr>
            <p:nvPr/>
          </p:nvSpPr>
          <p:spPr bwMode="auto">
            <a:xfrm rot="-4626136">
              <a:off x="1996" y="-23"/>
              <a:ext cx="2667" cy="5594"/>
            </a:xfrm>
            <a:prstGeom prst="triangle">
              <a:avLst>
                <a:gd name="adj" fmla="val 49134"/>
              </a:avLst>
            </a:prstGeom>
            <a:solidFill>
              <a:srgbClr val="FF0000"/>
            </a:solidFill>
            <a:ln w="9525">
              <a:solidFill>
                <a:srgbClr val="FF0000"/>
              </a:solidFill>
              <a:miter lim="800000"/>
              <a:headEnd/>
              <a:tailEnd/>
            </a:ln>
          </p:spPr>
          <p:txBody>
            <a:bodyPr wrap="none" anchor="ctr"/>
            <a:lstStyle/>
            <a:p>
              <a:endParaRPr lang="en-US">
                <a:solidFill>
                  <a:srgbClr val="000000"/>
                </a:solidFill>
                <a:latin typeface="Calibri" pitchFamily="34" charset="0"/>
              </a:endParaRPr>
            </a:p>
          </p:txBody>
        </p:sp>
        <p:sp>
          <p:nvSpPr>
            <p:cNvPr id="19466" name="AutoShape 51"/>
            <p:cNvSpPr>
              <a:spLocks noChangeArrowheads="1"/>
            </p:cNvSpPr>
            <p:nvPr/>
          </p:nvSpPr>
          <p:spPr bwMode="auto">
            <a:xfrm rot="-4682353">
              <a:off x="3406" y="1014"/>
              <a:ext cx="1580" cy="3879"/>
            </a:xfrm>
            <a:prstGeom prst="triangle">
              <a:avLst>
                <a:gd name="adj" fmla="val 50000"/>
              </a:avLst>
            </a:prstGeom>
            <a:solidFill>
              <a:srgbClr val="CC0000"/>
            </a:solidFill>
            <a:ln w="9525">
              <a:solidFill>
                <a:srgbClr val="CC0000"/>
              </a:solidFill>
              <a:miter lim="800000"/>
              <a:headEnd/>
              <a:tailEnd/>
            </a:ln>
          </p:spPr>
          <p:txBody>
            <a:bodyPr wrap="none" anchor="ctr"/>
            <a:lstStyle/>
            <a:p>
              <a:endParaRPr lang="en-US">
                <a:solidFill>
                  <a:srgbClr val="000000"/>
                </a:solidFill>
                <a:latin typeface="Calibri" pitchFamily="34" charset="0"/>
              </a:endParaRPr>
            </a:p>
          </p:txBody>
        </p:sp>
        <p:sp>
          <p:nvSpPr>
            <p:cNvPr id="19467" name="Line 35"/>
            <p:cNvSpPr>
              <a:spLocks noChangeShapeType="1"/>
            </p:cNvSpPr>
            <p:nvPr/>
          </p:nvSpPr>
          <p:spPr bwMode="auto">
            <a:xfrm flipH="1">
              <a:off x="1872" y="2544"/>
              <a:ext cx="432" cy="912"/>
            </a:xfrm>
            <a:prstGeom prst="line">
              <a:avLst/>
            </a:prstGeom>
            <a:noFill/>
            <a:ln w="9525">
              <a:solidFill>
                <a:schemeClr val="tx1"/>
              </a:solidFill>
              <a:prstDash val="dash"/>
              <a:round/>
              <a:headEnd/>
              <a:tailEnd/>
            </a:ln>
          </p:spPr>
          <p:txBody>
            <a:bodyPr/>
            <a:lstStyle/>
            <a:p>
              <a:endParaRPr lang="en-US"/>
            </a:p>
          </p:txBody>
        </p:sp>
        <p:grpSp>
          <p:nvGrpSpPr>
            <p:cNvPr id="19468" name="Group 55"/>
            <p:cNvGrpSpPr>
              <a:grpSpLocks/>
            </p:cNvGrpSpPr>
            <p:nvPr/>
          </p:nvGrpSpPr>
          <p:grpSpPr bwMode="auto">
            <a:xfrm>
              <a:off x="1008" y="3456"/>
              <a:ext cx="2175" cy="629"/>
              <a:chOff x="1089" y="3616"/>
              <a:chExt cx="2175" cy="629"/>
            </a:xfrm>
          </p:grpSpPr>
          <p:sp>
            <p:nvSpPr>
              <p:cNvPr id="19481" name="Text Box 36"/>
              <p:cNvSpPr txBox="1">
                <a:spLocks noChangeArrowheads="1"/>
              </p:cNvSpPr>
              <p:nvPr/>
            </p:nvSpPr>
            <p:spPr bwMode="auto">
              <a:xfrm>
                <a:off x="1296" y="3616"/>
                <a:ext cx="1968" cy="231"/>
              </a:xfrm>
              <a:prstGeom prst="rect">
                <a:avLst/>
              </a:prstGeom>
              <a:noFill/>
              <a:ln w="9525">
                <a:noFill/>
                <a:miter lim="800000"/>
                <a:headEnd/>
                <a:tailEnd/>
              </a:ln>
            </p:spPr>
            <p:txBody>
              <a:bodyPr>
                <a:spAutoFit/>
              </a:bodyPr>
              <a:lstStyle/>
              <a:p>
                <a:pPr>
                  <a:spcBef>
                    <a:spcPct val="50000"/>
                  </a:spcBef>
                </a:pPr>
                <a:r>
                  <a:rPr lang="en-US">
                    <a:solidFill>
                      <a:srgbClr val="000000"/>
                    </a:solidFill>
                    <a:latin typeface="Calibri" pitchFamily="34" charset="0"/>
                  </a:rPr>
                  <a:t>Circa 1300 AD</a:t>
                </a:r>
              </a:p>
            </p:txBody>
          </p:sp>
          <p:sp>
            <p:nvSpPr>
              <p:cNvPr id="19482" name="Text Box 37"/>
              <p:cNvSpPr txBox="1">
                <a:spLocks noChangeArrowheads="1"/>
              </p:cNvSpPr>
              <p:nvPr/>
            </p:nvSpPr>
            <p:spPr bwMode="auto">
              <a:xfrm>
                <a:off x="1089" y="3754"/>
                <a:ext cx="2160" cy="491"/>
              </a:xfrm>
              <a:prstGeom prst="rect">
                <a:avLst/>
              </a:prstGeom>
              <a:noFill/>
              <a:ln w="9525">
                <a:noFill/>
                <a:miter lim="800000"/>
                <a:headEnd/>
                <a:tailEnd/>
              </a:ln>
            </p:spPr>
            <p:txBody>
              <a:bodyPr>
                <a:spAutoFit/>
              </a:bodyPr>
              <a:lstStyle/>
              <a:p>
                <a:pPr>
                  <a:spcBef>
                    <a:spcPct val="50000"/>
                  </a:spcBef>
                </a:pPr>
                <a:r>
                  <a:rPr lang="en-US">
                    <a:solidFill>
                      <a:srgbClr val="000000"/>
                    </a:solidFill>
                    <a:latin typeface="Calibri" pitchFamily="34" charset="0"/>
                  </a:rPr>
                  <a:t>Ibn Taymiyya (Takfiri)</a:t>
                </a:r>
              </a:p>
              <a:p>
                <a:pPr>
                  <a:spcBef>
                    <a:spcPct val="50000"/>
                  </a:spcBef>
                </a:pPr>
                <a:endParaRPr lang="en-US">
                  <a:solidFill>
                    <a:srgbClr val="000000"/>
                  </a:solidFill>
                  <a:latin typeface="Calibri" pitchFamily="34" charset="0"/>
                </a:endParaRPr>
              </a:p>
            </p:txBody>
          </p:sp>
        </p:grpSp>
        <p:grpSp>
          <p:nvGrpSpPr>
            <p:cNvPr id="19469" name="Group 42"/>
            <p:cNvGrpSpPr>
              <a:grpSpLocks/>
            </p:cNvGrpSpPr>
            <p:nvPr/>
          </p:nvGrpSpPr>
          <p:grpSpPr bwMode="auto">
            <a:xfrm>
              <a:off x="2208" y="2939"/>
              <a:ext cx="1802" cy="1326"/>
              <a:chOff x="2278" y="2928"/>
              <a:chExt cx="1754" cy="1374"/>
            </a:xfrm>
          </p:grpSpPr>
          <p:sp>
            <p:nvSpPr>
              <p:cNvPr id="19478" name="Line 39"/>
              <p:cNvSpPr>
                <a:spLocks noChangeShapeType="1"/>
              </p:cNvSpPr>
              <p:nvPr/>
            </p:nvSpPr>
            <p:spPr bwMode="auto">
              <a:xfrm flipH="1">
                <a:off x="2928" y="2928"/>
                <a:ext cx="1104" cy="1008"/>
              </a:xfrm>
              <a:prstGeom prst="line">
                <a:avLst/>
              </a:prstGeom>
              <a:noFill/>
              <a:ln w="9525">
                <a:solidFill>
                  <a:schemeClr val="tx1"/>
                </a:solidFill>
                <a:prstDash val="dash"/>
                <a:round/>
                <a:headEnd/>
                <a:tailEnd/>
              </a:ln>
            </p:spPr>
            <p:txBody>
              <a:bodyPr/>
              <a:lstStyle/>
              <a:p>
                <a:endParaRPr lang="en-US"/>
              </a:p>
            </p:txBody>
          </p:sp>
          <p:sp>
            <p:nvSpPr>
              <p:cNvPr id="19479" name="Text Box 40"/>
              <p:cNvSpPr txBox="1">
                <a:spLocks noChangeArrowheads="1"/>
              </p:cNvSpPr>
              <p:nvPr/>
            </p:nvSpPr>
            <p:spPr bwMode="auto">
              <a:xfrm>
                <a:off x="2304" y="3911"/>
                <a:ext cx="1584" cy="240"/>
              </a:xfrm>
              <a:prstGeom prst="rect">
                <a:avLst/>
              </a:prstGeom>
              <a:noFill/>
              <a:ln w="9525">
                <a:noFill/>
                <a:miter lim="800000"/>
                <a:headEnd/>
                <a:tailEnd/>
              </a:ln>
            </p:spPr>
            <p:txBody>
              <a:bodyPr>
                <a:spAutoFit/>
              </a:bodyPr>
              <a:lstStyle/>
              <a:p>
                <a:pPr>
                  <a:spcBef>
                    <a:spcPct val="50000"/>
                  </a:spcBef>
                </a:pPr>
                <a:r>
                  <a:rPr lang="en-US">
                    <a:solidFill>
                      <a:srgbClr val="000000"/>
                    </a:solidFill>
                    <a:latin typeface="Calibri" pitchFamily="34" charset="0"/>
                  </a:rPr>
                  <a:t>Circa 1750 AD</a:t>
                </a:r>
              </a:p>
            </p:txBody>
          </p:sp>
          <p:sp>
            <p:nvSpPr>
              <p:cNvPr id="19480" name="Text Box 41"/>
              <p:cNvSpPr txBox="1">
                <a:spLocks noChangeArrowheads="1"/>
              </p:cNvSpPr>
              <p:nvPr/>
            </p:nvSpPr>
            <p:spPr bwMode="auto">
              <a:xfrm>
                <a:off x="2278" y="4063"/>
                <a:ext cx="1680" cy="239"/>
              </a:xfrm>
              <a:prstGeom prst="rect">
                <a:avLst/>
              </a:prstGeom>
              <a:noFill/>
              <a:ln w="9525">
                <a:noFill/>
                <a:miter lim="800000"/>
                <a:headEnd/>
                <a:tailEnd/>
              </a:ln>
            </p:spPr>
            <p:txBody>
              <a:bodyPr>
                <a:spAutoFit/>
              </a:bodyPr>
              <a:lstStyle/>
              <a:p>
                <a:pPr>
                  <a:spcBef>
                    <a:spcPct val="50000"/>
                  </a:spcBef>
                </a:pPr>
                <a:r>
                  <a:rPr lang="en-US">
                    <a:solidFill>
                      <a:srgbClr val="000000"/>
                    </a:solidFill>
                    <a:latin typeface="Calibri" pitchFamily="34" charset="0"/>
                  </a:rPr>
                  <a:t>Abd al-Wahhab</a:t>
                </a:r>
              </a:p>
            </p:txBody>
          </p:sp>
        </p:grpSp>
        <p:sp>
          <p:nvSpPr>
            <p:cNvPr id="19470" name="AutoShape 52"/>
            <p:cNvSpPr>
              <a:spLocks noChangeArrowheads="1"/>
            </p:cNvSpPr>
            <p:nvPr/>
          </p:nvSpPr>
          <p:spPr bwMode="auto">
            <a:xfrm rot="-4675576">
              <a:off x="4625" y="2064"/>
              <a:ext cx="960" cy="2208"/>
            </a:xfrm>
            <a:prstGeom prst="triangle">
              <a:avLst>
                <a:gd name="adj" fmla="val 50000"/>
              </a:avLst>
            </a:prstGeom>
            <a:solidFill>
              <a:srgbClr val="990033"/>
            </a:solidFill>
            <a:ln w="9525">
              <a:solidFill>
                <a:srgbClr val="990033"/>
              </a:solidFill>
              <a:miter lim="800000"/>
              <a:headEnd/>
              <a:tailEnd/>
            </a:ln>
          </p:spPr>
          <p:txBody>
            <a:bodyPr wrap="none" anchor="ctr"/>
            <a:lstStyle/>
            <a:p>
              <a:endParaRPr lang="en-US">
                <a:solidFill>
                  <a:srgbClr val="000000"/>
                </a:solidFill>
                <a:latin typeface="Calibri" pitchFamily="34" charset="0"/>
              </a:endParaRPr>
            </a:p>
          </p:txBody>
        </p:sp>
        <p:sp>
          <p:nvSpPr>
            <p:cNvPr id="19471" name="Text Box 60"/>
            <p:cNvSpPr txBox="1">
              <a:spLocks noChangeArrowheads="1"/>
            </p:cNvSpPr>
            <p:nvPr/>
          </p:nvSpPr>
          <p:spPr bwMode="auto">
            <a:xfrm rot="-1817787">
              <a:off x="384" y="432"/>
              <a:ext cx="2788" cy="471"/>
            </a:xfrm>
            <a:prstGeom prst="rect">
              <a:avLst/>
            </a:prstGeom>
            <a:noFill/>
            <a:ln w="9525">
              <a:noFill/>
              <a:miter lim="800000"/>
              <a:headEnd/>
              <a:tailEnd/>
            </a:ln>
          </p:spPr>
          <p:txBody>
            <a:bodyPr>
              <a:spAutoFit/>
            </a:bodyPr>
            <a:lstStyle/>
            <a:p>
              <a:pPr>
                <a:spcBef>
                  <a:spcPct val="50000"/>
                </a:spcBef>
              </a:pPr>
              <a:r>
                <a:rPr lang="en-US" sz="4300" b="1">
                  <a:solidFill>
                    <a:srgbClr val="000000"/>
                  </a:solidFill>
                  <a:latin typeface="Calibri" pitchFamily="34" charset="0"/>
                </a:rPr>
                <a:t>Sunni Islam</a:t>
              </a:r>
            </a:p>
          </p:txBody>
        </p:sp>
        <p:sp>
          <p:nvSpPr>
            <p:cNvPr id="19472" name="Text Box 62"/>
            <p:cNvSpPr txBox="1">
              <a:spLocks noChangeArrowheads="1"/>
            </p:cNvSpPr>
            <p:nvPr/>
          </p:nvSpPr>
          <p:spPr bwMode="auto">
            <a:xfrm>
              <a:off x="3552" y="864"/>
              <a:ext cx="816" cy="231"/>
            </a:xfrm>
            <a:prstGeom prst="rect">
              <a:avLst/>
            </a:prstGeom>
            <a:noFill/>
            <a:ln w="9525">
              <a:noFill/>
              <a:miter lim="800000"/>
              <a:headEnd/>
              <a:tailEnd/>
            </a:ln>
          </p:spPr>
          <p:txBody>
            <a:bodyPr>
              <a:spAutoFit/>
            </a:bodyPr>
            <a:lstStyle/>
            <a:p>
              <a:pPr>
                <a:spcBef>
                  <a:spcPct val="50000"/>
                </a:spcBef>
              </a:pPr>
              <a:r>
                <a:rPr lang="en-US">
                  <a:solidFill>
                    <a:srgbClr val="000000"/>
                  </a:solidFill>
                  <a:latin typeface="Calibri" pitchFamily="34" charset="0"/>
                </a:rPr>
                <a:t>Hanafism</a:t>
              </a:r>
            </a:p>
          </p:txBody>
        </p:sp>
        <p:sp>
          <p:nvSpPr>
            <p:cNvPr id="19473" name="Text Box 63"/>
            <p:cNvSpPr txBox="1">
              <a:spLocks noChangeArrowheads="1"/>
            </p:cNvSpPr>
            <p:nvPr/>
          </p:nvSpPr>
          <p:spPr bwMode="auto">
            <a:xfrm>
              <a:off x="3792" y="1296"/>
              <a:ext cx="816" cy="231"/>
            </a:xfrm>
            <a:prstGeom prst="rect">
              <a:avLst/>
            </a:prstGeom>
            <a:noFill/>
            <a:ln w="9525">
              <a:noFill/>
              <a:miter lim="800000"/>
              <a:headEnd/>
              <a:tailEnd/>
            </a:ln>
          </p:spPr>
          <p:txBody>
            <a:bodyPr>
              <a:spAutoFit/>
            </a:bodyPr>
            <a:lstStyle/>
            <a:p>
              <a:pPr>
                <a:spcBef>
                  <a:spcPct val="50000"/>
                </a:spcBef>
              </a:pPr>
              <a:r>
                <a:rPr lang="en-US">
                  <a:solidFill>
                    <a:srgbClr val="000000"/>
                  </a:solidFill>
                  <a:latin typeface="Calibri" pitchFamily="34" charset="0"/>
                </a:rPr>
                <a:t>Malikism</a:t>
              </a:r>
            </a:p>
          </p:txBody>
        </p:sp>
        <p:sp>
          <p:nvSpPr>
            <p:cNvPr id="19474" name="Text Box 64"/>
            <p:cNvSpPr txBox="1">
              <a:spLocks noChangeArrowheads="1"/>
            </p:cNvSpPr>
            <p:nvPr/>
          </p:nvSpPr>
          <p:spPr bwMode="auto">
            <a:xfrm>
              <a:off x="3984" y="1728"/>
              <a:ext cx="720" cy="231"/>
            </a:xfrm>
            <a:prstGeom prst="rect">
              <a:avLst/>
            </a:prstGeom>
            <a:noFill/>
            <a:ln w="9525">
              <a:noFill/>
              <a:miter lim="800000"/>
              <a:headEnd/>
              <a:tailEnd/>
            </a:ln>
          </p:spPr>
          <p:txBody>
            <a:bodyPr>
              <a:spAutoFit/>
            </a:bodyPr>
            <a:lstStyle/>
            <a:p>
              <a:pPr>
                <a:spcBef>
                  <a:spcPct val="50000"/>
                </a:spcBef>
              </a:pPr>
              <a:r>
                <a:rPr lang="en-US">
                  <a:solidFill>
                    <a:srgbClr val="000000"/>
                  </a:solidFill>
                  <a:latin typeface="Calibri" pitchFamily="34" charset="0"/>
                </a:rPr>
                <a:t>Shafism</a:t>
              </a:r>
            </a:p>
          </p:txBody>
        </p:sp>
        <p:sp>
          <p:nvSpPr>
            <p:cNvPr id="19475" name="Text Box 65"/>
            <p:cNvSpPr txBox="1">
              <a:spLocks noChangeArrowheads="1"/>
            </p:cNvSpPr>
            <p:nvPr/>
          </p:nvSpPr>
          <p:spPr bwMode="auto">
            <a:xfrm>
              <a:off x="1488" y="2304"/>
              <a:ext cx="864" cy="231"/>
            </a:xfrm>
            <a:prstGeom prst="rect">
              <a:avLst/>
            </a:prstGeom>
            <a:noFill/>
            <a:ln w="9525">
              <a:noFill/>
              <a:miter lim="800000"/>
              <a:headEnd/>
              <a:tailEnd/>
            </a:ln>
          </p:spPr>
          <p:txBody>
            <a:bodyPr>
              <a:spAutoFit/>
            </a:bodyPr>
            <a:lstStyle/>
            <a:p>
              <a:pPr>
                <a:spcBef>
                  <a:spcPct val="50000"/>
                </a:spcBef>
              </a:pPr>
              <a:r>
                <a:rPr lang="en-US">
                  <a:solidFill>
                    <a:srgbClr val="000000"/>
                  </a:solidFill>
                  <a:latin typeface="Calibri" pitchFamily="34" charset="0"/>
                </a:rPr>
                <a:t>Hanbalism</a:t>
              </a:r>
            </a:p>
          </p:txBody>
        </p:sp>
        <p:sp>
          <p:nvSpPr>
            <p:cNvPr id="19476" name="Text Box 66"/>
            <p:cNvSpPr txBox="1">
              <a:spLocks noChangeArrowheads="1"/>
            </p:cNvSpPr>
            <p:nvPr/>
          </p:nvSpPr>
          <p:spPr bwMode="auto">
            <a:xfrm>
              <a:off x="3312" y="2688"/>
              <a:ext cx="768" cy="231"/>
            </a:xfrm>
            <a:prstGeom prst="rect">
              <a:avLst/>
            </a:prstGeom>
            <a:noFill/>
            <a:ln w="9525">
              <a:noFill/>
              <a:miter lim="800000"/>
              <a:headEnd/>
              <a:tailEnd/>
            </a:ln>
          </p:spPr>
          <p:txBody>
            <a:bodyPr>
              <a:spAutoFit/>
            </a:bodyPr>
            <a:lstStyle/>
            <a:p>
              <a:pPr>
                <a:spcBef>
                  <a:spcPct val="50000"/>
                </a:spcBef>
              </a:pPr>
              <a:r>
                <a:rPr lang="en-US">
                  <a:solidFill>
                    <a:srgbClr val="000000"/>
                  </a:solidFill>
                  <a:latin typeface="Calibri" pitchFamily="34" charset="0"/>
                </a:rPr>
                <a:t>Takfirism</a:t>
              </a:r>
            </a:p>
          </p:txBody>
        </p:sp>
        <p:sp>
          <p:nvSpPr>
            <p:cNvPr id="19477" name="Text Box 67"/>
            <p:cNvSpPr txBox="1">
              <a:spLocks noChangeArrowheads="1"/>
            </p:cNvSpPr>
            <p:nvPr/>
          </p:nvSpPr>
          <p:spPr bwMode="auto">
            <a:xfrm>
              <a:off x="4752" y="3024"/>
              <a:ext cx="912" cy="231"/>
            </a:xfrm>
            <a:prstGeom prst="rect">
              <a:avLst/>
            </a:prstGeom>
            <a:noFill/>
            <a:ln w="9525">
              <a:noFill/>
              <a:miter lim="800000"/>
              <a:headEnd/>
              <a:tailEnd/>
            </a:ln>
          </p:spPr>
          <p:txBody>
            <a:bodyPr>
              <a:spAutoFit/>
            </a:bodyPr>
            <a:lstStyle/>
            <a:p>
              <a:pPr>
                <a:spcBef>
                  <a:spcPct val="50000"/>
                </a:spcBef>
              </a:pPr>
              <a:r>
                <a:rPr lang="en-US">
                  <a:solidFill>
                    <a:srgbClr val="000000"/>
                  </a:solidFill>
                  <a:latin typeface="Calibri" pitchFamily="34" charset="0"/>
                </a:rPr>
                <a:t>Wahhabism</a:t>
              </a:r>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b="1" smtClean="0"/>
              <a:t>Definitions – the legal structure</a:t>
            </a:r>
          </a:p>
        </p:txBody>
      </p:sp>
      <p:sp>
        <p:nvSpPr>
          <p:cNvPr id="16387" name="Content Placeholder 2"/>
          <p:cNvSpPr>
            <a:spLocks noGrp="1"/>
          </p:cNvSpPr>
          <p:nvPr>
            <p:ph idx="1"/>
          </p:nvPr>
        </p:nvSpPr>
        <p:spPr/>
        <p:txBody>
          <a:bodyPr/>
          <a:lstStyle/>
          <a:p>
            <a:pPr eaLnBrk="1" hangingPunct="1"/>
            <a:r>
              <a:rPr lang="en-US" b="1" smtClean="0"/>
              <a:t>Sharia</a:t>
            </a:r>
            <a:r>
              <a:rPr lang="en-US" smtClean="0"/>
              <a:t> – derived from the Quran and Sunnah</a:t>
            </a:r>
          </a:p>
          <a:p>
            <a:pPr eaLnBrk="1" hangingPunct="1"/>
            <a:r>
              <a:rPr lang="en-US" b="1" smtClean="0"/>
              <a:t>Fiqh</a:t>
            </a:r>
            <a:r>
              <a:rPr lang="en-US" smtClean="0"/>
              <a:t> – legal understandings which extend the Shariah</a:t>
            </a:r>
          </a:p>
          <a:p>
            <a:pPr eaLnBrk="1" hangingPunct="1"/>
            <a:r>
              <a:rPr lang="en-US" b="1" smtClean="0"/>
              <a:t>Fatwa</a:t>
            </a:r>
            <a:r>
              <a:rPr lang="en-US" smtClean="0"/>
              <a:t> – legal opinions or the means to implement the Sharia </a:t>
            </a:r>
          </a:p>
          <a:p>
            <a:pPr eaLnBrk="1" fontAlgn="t" hangingPunct="1"/>
            <a:r>
              <a:rPr lang="en-US" b="1" smtClean="0"/>
              <a:t>Ijma</a:t>
            </a:r>
            <a:r>
              <a:rPr lang="en-US" smtClean="0"/>
              <a:t> – consensus of the scholars</a:t>
            </a:r>
          </a:p>
          <a:p>
            <a:pPr eaLnBrk="1" fontAlgn="t" hangingPunct="1"/>
            <a:r>
              <a:rPr lang="en-US" b="1" smtClean="0"/>
              <a:t>Ijtihad</a:t>
            </a:r>
            <a:r>
              <a:rPr lang="en-US" smtClean="0"/>
              <a:t> – process of legal reasoning</a:t>
            </a:r>
          </a:p>
          <a:p>
            <a:pPr eaLnBrk="1" fontAlgn="t" hangingPunct="1"/>
            <a:r>
              <a:rPr lang="en-US" b="1" smtClean="0"/>
              <a:t>Dawah</a:t>
            </a:r>
            <a:r>
              <a:rPr lang="en-US" smtClean="0"/>
              <a:t> – inviting unbelievers to Islam</a:t>
            </a:r>
          </a:p>
          <a:p>
            <a:pPr eaLnBrk="1" hangingPunct="1"/>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b="1" i="1" dirty="0" err="1" smtClean="0"/>
              <a:t>Naskh</a:t>
            </a:r>
            <a:r>
              <a:rPr lang="en-US" b="1" dirty="0" smtClean="0"/>
              <a:t> or Abrogation</a:t>
            </a:r>
          </a:p>
        </p:txBody>
      </p:sp>
      <p:sp>
        <p:nvSpPr>
          <p:cNvPr id="572419" name="Rectangle 3"/>
          <p:cNvSpPr>
            <a:spLocks noGrp="1" noChangeArrowheads="1"/>
          </p:cNvSpPr>
          <p:nvPr>
            <p:ph type="body" idx="1"/>
          </p:nvPr>
        </p:nvSpPr>
        <p:spPr>
          <a:xfrm>
            <a:off x="457200" y="1600200"/>
            <a:ext cx="8229600" cy="5257800"/>
          </a:xfrm>
        </p:spPr>
        <p:txBody>
          <a:bodyPr rtlCol="0">
            <a:normAutofit lnSpcReduction="10000"/>
          </a:bodyPr>
          <a:lstStyle/>
          <a:p>
            <a:pPr marL="0" indent="0" eaLnBrk="1" fontAlgn="auto" hangingPunct="1">
              <a:spcBef>
                <a:spcPts val="0"/>
              </a:spcBef>
              <a:spcAft>
                <a:spcPts val="0"/>
              </a:spcAft>
              <a:buFont typeface="Arial" pitchFamily="34" charset="0"/>
              <a:buNone/>
              <a:defRPr/>
            </a:pPr>
            <a:r>
              <a:rPr lang="en-US" sz="2400" dirty="0"/>
              <a:t>There is, </a:t>
            </a:r>
            <a:r>
              <a:rPr lang="en-US" sz="2400" dirty="0" smtClean="0"/>
              <a:t>no </a:t>
            </a:r>
            <a:r>
              <a:rPr lang="en-US" sz="2400" b="1" i="1" dirty="0" err="1">
                <a:solidFill>
                  <a:srgbClr val="C00000"/>
                </a:solidFill>
              </a:rPr>
              <a:t>naskh</a:t>
            </a:r>
            <a:r>
              <a:rPr lang="en-US" sz="2400" dirty="0"/>
              <a:t> after the demise of the Prophet.  But during his lifetime, there were instances when some of the rulings of the Qur’an and </a:t>
            </a:r>
            <a:r>
              <a:rPr lang="en-US" sz="2400" dirty="0" err="1"/>
              <a:t>Sunnah</a:t>
            </a:r>
            <a:r>
              <a:rPr lang="en-US" sz="2400" dirty="0"/>
              <a:t> were either totally or partially repealed by subsequent rulings.  This was due mainly to the change in circumstances in the life of the community and the fact that revelations of the Qur’an spanned a period of twenty three years</a:t>
            </a:r>
            <a:r>
              <a:rPr lang="en-US" sz="2400" dirty="0" smtClean="0"/>
              <a:t>.</a:t>
            </a:r>
            <a:endParaRPr lang="en-US" sz="2000" dirty="0"/>
          </a:p>
          <a:p>
            <a:pPr algn="r" eaLnBrk="1" fontAlgn="auto" hangingPunct="1">
              <a:lnSpc>
                <a:spcPct val="80000"/>
              </a:lnSpc>
              <a:spcAft>
                <a:spcPts val="0"/>
              </a:spcAft>
              <a:buFontTx/>
              <a:buNone/>
              <a:defRPr/>
            </a:pPr>
            <a:r>
              <a:rPr lang="en-US" sz="1600" b="1" dirty="0" smtClean="0">
                <a:solidFill>
                  <a:srgbClr val="008000"/>
                </a:solidFill>
              </a:rPr>
              <a:t>Muhammad </a:t>
            </a:r>
            <a:r>
              <a:rPr lang="en-US" sz="1600" b="1" dirty="0" err="1">
                <a:solidFill>
                  <a:srgbClr val="008000"/>
                </a:solidFill>
              </a:rPr>
              <a:t>Hashim</a:t>
            </a:r>
            <a:r>
              <a:rPr lang="en-US" sz="1600" b="1" dirty="0">
                <a:solidFill>
                  <a:srgbClr val="008000"/>
                </a:solidFill>
              </a:rPr>
              <a:t> </a:t>
            </a:r>
            <a:r>
              <a:rPr lang="en-US" sz="1600" b="1" dirty="0" err="1">
                <a:solidFill>
                  <a:srgbClr val="008000"/>
                </a:solidFill>
              </a:rPr>
              <a:t>Kamali</a:t>
            </a:r>
            <a:r>
              <a:rPr lang="en-US" sz="1600" b="1" dirty="0">
                <a:solidFill>
                  <a:srgbClr val="008000"/>
                </a:solidFill>
              </a:rPr>
              <a:t>, </a:t>
            </a:r>
            <a:r>
              <a:rPr lang="en-US" sz="1600" b="1" i="1" dirty="0">
                <a:solidFill>
                  <a:srgbClr val="008000"/>
                </a:solidFill>
              </a:rPr>
              <a:t>Principles of Islamic </a:t>
            </a:r>
            <a:r>
              <a:rPr lang="en-US" sz="1600" b="1" i="1" dirty="0" smtClean="0">
                <a:solidFill>
                  <a:srgbClr val="008000"/>
                </a:solidFill>
              </a:rPr>
              <a:t>Jurisprudence</a:t>
            </a:r>
          </a:p>
          <a:p>
            <a:pPr eaLnBrk="1" fontAlgn="auto" hangingPunct="1">
              <a:lnSpc>
                <a:spcPct val="80000"/>
              </a:lnSpc>
              <a:spcAft>
                <a:spcPts val="0"/>
              </a:spcAft>
              <a:buFont typeface="Arial" pitchFamily="34" charset="0"/>
              <a:buChar char="•"/>
              <a:defRPr/>
            </a:pPr>
            <a:endParaRPr lang="en-US" sz="2000" dirty="0"/>
          </a:p>
          <a:p>
            <a:pPr marL="0" indent="0" eaLnBrk="1" fontAlgn="auto" hangingPunct="1">
              <a:spcBef>
                <a:spcPts val="0"/>
              </a:spcBef>
              <a:spcAft>
                <a:spcPts val="0"/>
              </a:spcAft>
              <a:buFont typeface="Arial" pitchFamily="34" charset="0"/>
              <a:buNone/>
              <a:defRPr/>
            </a:pPr>
            <a:r>
              <a:rPr lang="en-US" sz="2400" dirty="0"/>
              <a:t>The law was laid down in the period of the Prophet (peace be unto him) gradually and in stages.  The aim was to bring a society steeped in immorality to observe the highest standards of morality.  This could not be done abruptly.  It was </a:t>
            </a:r>
            <a:r>
              <a:rPr lang="en-US" sz="2400" b="1" dirty="0">
                <a:solidFill>
                  <a:srgbClr val="C00000"/>
                </a:solidFill>
              </a:rPr>
              <a:t>done in stages</a:t>
            </a:r>
            <a:r>
              <a:rPr lang="en-US" sz="2400" dirty="0"/>
              <a:t>, and doing so necessitated </a:t>
            </a:r>
            <a:r>
              <a:rPr lang="en-US" sz="2400" b="1" dirty="0">
                <a:solidFill>
                  <a:srgbClr val="C00000"/>
                </a:solidFill>
              </a:rPr>
              <a:t>repeal</a:t>
            </a:r>
            <a:r>
              <a:rPr lang="en-US" sz="2400" dirty="0"/>
              <a:t> and </a:t>
            </a:r>
            <a:r>
              <a:rPr lang="en-US" sz="2400" b="1" dirty="0">
                <a:solidFill>
                  <a:srgbClr val="C00000"/>
                </a:solidFill>
              </a:rPr>
              <a:t>abrogation</a:t>
            </a:r>
            <a:r>
              <a:rPr lang="en-US" sz="2400" dirty="0"/>
              <a:t> of certain laws.</a:t>
            </a:r>
          </a:p>
          <a:p>
            <a:pPr eaLnBrk="1" fontAlgn="auto" hangingPunct="1">
              <a:lnSpc>
                <a:spcPct val="80000"/>
              </a:lnSpc>
              <a:spcAft>
                <a:spcPts val="0"/>
              </a:spcAft>
              <a:buFont typeface="Arial" pitchFamily="34" charset="0"/>
              <a:buChar char="•"/>
              <a:defRPr/>
            </a:pPr>
            <a:endParaRPr lang="en-US" sz="2000" dirty="0"/>
          </a:p>
          <a:p>
            <a:pPr algn="r" eaLnBrk="1" fontAlgn="auto" hangingPunct="1">
              <a:lnSpc>
                <a:spcPct val="80000"/>
              </a:lnSpc>
              <a:spcAft>
                <a:spcPts val="0"/>
              </a:spcAft>
              <a:buFontTx/>
              <a:buNone/>
              <a:defRPr/>
            </a:pPr>
            <a:r>
              <a:rPr lang="en-US" sz="1600" b="1" dirty="0" err="1">
                <a:solidFill>
                  <a:srgbClr val="008000"/>
                </a:solidFill>
              </a:rPr>
              <a:t>Imran</a:t>
            </a:r>
            <a:r>
              <a:rPr lang="en-US" sz="1600" b="1" dirty="0">
                <a:solidFill>
                  <a:srgbClr val="008000"/>
                </a:solidFill>
              </a:rPr>
              <a:t> </a:t>
            </a:r>
            <a:r>
              <a:rPr lang="en-US" sz="1600" b="1" dirty="0" err="1">
                <a:solidFill>
                  <a:srgbClr val="008000"/>
                </a:solidFill>
              </a:rPr>
              <a:t>Ahsan</a:t>
            </a:r>
            <a:r>
              <a:rPr lang="en-US" sz="1600" b="1" dirty="0">
                <a:solidFill>
                  <a:srgbClr val="008000"/>
                </a:solidFill>
              </a:rPr>
              <a:t> Khan </a:t>
            </a:r>
            <a:r>
              <a:rPr lang="en-US" sz="1600" b="1" dirty="0" err="1">
                <a:solidFill>
                  <a:srgbClr val="008000"/>
                </a:solidFill>
              </a:rPr>
              <a:t>Nyazee</a:t>
            </a:r>
            <a:r>
              <a:rPr lang="en-US" sz="1600" b="1" dirty="0">
                <a:solidFill>
                  <a:srgbClr val="008000"/>
                </a:solidFill>
              </a:rPr>
              <a:t>, </a:t>
            </a:r>
            <a:r>
              <a:rPr lang="en-US" sz="1600" b="1" i="1" dirty="0">
                <a:solidFill>
                  <a:srgbClr val="008000"/>
                </a:solidFill>
              </a:rPr>
              <a:t>Islamic Jurisprudence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b="1" dirty="0" smtClean="0"/>
              <a:t>Disclaimer</a:t>
            </a:r>
          </a:p>
        </p:txBody>
      </p:sp>
      <p:sp>
        <p:nvSpPr>
          <p:cNvPr id="4099" name="Content Placeholder 2"/>
          <p:cNvSpPr>
            <a:spLocks noGrp="1"/>
          </p:cNvSpPr>
          <p:nvPr>
            <p:ph idx="1"/>
          </p:nvPr>
        </p:nvSpPr>
        <p:spPr/>
        <p:txBody>
          <a:bodyPr/>
          <a:lstStyle/>
          <a:p>
            <a:pPr eaLnBrk="1" hangingPunct="1"/>
            <a:r>
              <a:rPr lang="en-US" dirty="0" smtClean="0"/>
              <a:t>Facts</a:t>
            </a:r>
          </a:p>
          <a:p>
            <a:pPr eaLnBrk="1" hangingPunct="1">
              <a:buFont typeface="Arial" charset="0"/>
              <a:buNone/>
            </a:pPr>
            <a:endParaRPr lang="en-US" dirty="0" smtClean="0"/>
          </a:p>
          <a:p>
            <a:pPr eaLnBrk="1" hangingPunct="1"/>
            <a:r>
              <a:rPr lang="en-US" dirty="0" smtClean="0"/>
              <a:t>Not opinions</a:t>
            </a:r>
          </a:p>
          <a:p>
            <a:pPr eaLnBrk="1" hangingPunct="1">
              <a:buFont typeface="Arial" charset="0"/>
              <a:buNone/>
            </a:pPr>
            <a:endParaRPr lang="en-US" dirty="0" smtClean="0"/>
          </a:p>
          <a:p>
            <a:pPr eaLnBrk="1" hangingPunct="1"/>
            <a:r>
              <a:rPr lang="en-US" dirty="0" smtClean="0"/>
              <a:t>Official public websites or official documents</a:t>
            </a:r>
          </a:p>
          <a:p>
            <a:pPr eaLnBrk="1" hangingPunct="1"/>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74638"/>
            <a:ext cx="8229600" cy="944562"/>
          </a:xfrm>
        </p:spPr>
        <p:txBody>
          <a:bodyPr/>
          <a:lstStyle/>
          <a:p>
            <a:pPr eaLnBrk="1" hangingPunct="1"/>
            <a:r>
              <a:rPr lang="en-US" b="1" smtClean="0"/>
              <a:t>Scholarly Consensus (</a:t>
            </a:r>
            <a:r>
              <a:rPr lang="en-US" b="1" i="1" smtClean="0"/>
              <a:t>ijma’</a:t>
            </a:r>
            <a:r>
              <a:rPr lang="en-US" b="1" smtClean="0"/>
              <a:t>)</a:t>
            </a:r>
          </a:p>
        </p:txBody>
      </p:sp>
      <p:sp>
        <p:nvSpPr>
          <p:cNvPr id="583683" name="Rectangle 3"/>
          <p:cNvSpPr>
            <a:spLocks noGrp="1" noChangeArrowheads="1"/>
          </p:cNvSpPr>
          <p:nvPr>
            <p:ph type="body" idx="1"/>
          </p:nvPr>
        </p:nvSpPr>
        <p:spPr>
          <a:xfrm>
            <a:off x="457200" y="1371600"/>
            <a:ext cx="8229600" cy="4754563"/>
          </a:xfrm>
        </p:spPr>
        <p:txBody>
          <a:bodyPr rtlCol="0">
            <a:normAutofit lnSpcReduction="10000"/>
          </a:bodyPr>
          <a:lstStyle/>
          <a:p>
            <a:pPr algn="ctr" eaLnBrk="1" fontAlgn="auto" hangingPunct="1">
              <a:lnSpc>
                <a:spcPct val="90000"/>
              </a:lnSpc>
              <a:spcAft>
                <a:spcPts val="0"/>
              </a:spcAft>
              <a:buFontTx/>
              <a:buNone/>
              <a:defRPr/>
            </a:pPr>
            <a:endParaRPr lang="en-US" sz="2400" b="1" dirty="0"/>
          </a:p>
          <a:p>
            <a:pPr eaLnBrk="1" fontAlgn="auto" hangingPunct="1">
              <a:lnSpc>
                <a:spcPct val="90000"/>
              </a:lnSpc>
              <a:spcAft>
                <a:spcPts val="0"/>
              </a:spcAft>
              <a:buFont typeface="Arial" pitchFamily="34" charset="0"/>
              <a:buChar char="•"/>
              <a:defRPr/>
            </a:pPr>
            <a:r>
              <a:rPr lang="en-US" sz="2400" b="1" dirty="0"/>
              <a:t>Scholarly consensus (</a:t>
            </a:r>
            <a:r>
              <a:rPr lang="en-US" sz="2400" b="1" i="1" dirty="0" err="1">
                <a:solidFill>
                  <a:srgbClr val="C00000"/>
                </a:solidFill>
              </a:rPr>
              <a:t>ijma</a:t>
            </a:r>
            <a:r>
              <a:rPr lang="en-US" sz="2400" b="1" i="1" dirty="0">
                <a:solidFill>
                  <a:srgbClr val="C00000"/>
                </a:solidFill>
              </a:rPr>
              <a:t>’</a:t>
            </a:r>
            <a:r>
              <a:rPr lang="en-US" sz="2400" b="1" dirty="0"/>
              <a:t>) is the agreement of all </a:t>
            </a:r>
            <a:r>
              <a:rPr lang="en-US" sz="2400" b="1" i="1" dirty="0">
                <a:solidFill>
                  <a:srgbClr val="C00000"/>
                </a:solidFill>
              </a:rPr>
              <a:t>mujtahids</a:t>
            </a:r>
            <a:r>
              <a:rPr lang="en-US" sz="2400" b="1" dirty="0">
                <a:solidFill>
                  <a:srgbClr val="C00000"/>
                </a:solidFill>
              </a:rPr>
              <a:t> </a:t>
            </a:r>
            <a:r>
              <a:rPr lang="en-US" sz="2400" b="1" dirty="0"/>
              <a:t>of the Muslims existing at one particular period after the Prophet’s death about a particular ruling regarding a matter or event.  </a:t>
            </a:r>
          </a:p>
          <a:p>
            <a:pPr eaLnBrk="1" fontAlgn="auto" hangingPunct="1">
              <a:lnSpc>
                <a:spcPct val="90000"/>
              </a:lnSpc>
              <a:spcAft>
                <a:spcPts val="0"/>
              </a:spcAft>
              <a:buFont typeface="Arial" pitchFamily="34" charset="0"/>
              <a:buChar char="•"/>
              <a:defRPr/>
            </a:pPr>
            <a:endParaRPr lang="en-US" sz="2400" b="1" dirty="0"/>
          </a:p>
          <a:p>
            <a:pPr eaLnBrk="1" fontAlgn="auto" hangingPunct="1">
              <a:lnSpc>
                <a:spcPct val="90000"/>
              </a:lnSpc>
              <a:spcAft>
                <a:spcPts val="0"/>
              </a:spcAft>
              <a:buFont typeface="Arial" pitchFamily="34" charset="0"/>
              <a:buChar char="•"/>
              <a:defRPr/>
            </a:pPr>
            <a:r>
              <a:rPr lang="en-US" sz="2400" b="1" dirty="0"/>
              <a:t>When the four necessary integrals of consensus exists</a:t>
            </a:r>
            <a:r>
              <a:rPr lang="en-US" sz="2400" b="1" dirty="0">
                <a:solidFill>
                  <a:srgbClr val="C00000"/>
                </a:solidFill>
              </a:rPr>
              <a:t>, the ruling agreed upon is an authoritative part of </a:t>
            </a:r>
            <a:r>
              <a:rPr lang="en-US" sz="2400" b="1" dirty="0">
                <a:solidFill>
                  <a:srgbClr val="C00000"/>
                </a:solidFill>
                <a:effectLst>
                  <a:outerShdw blurRad="38100" dist="38100" dir="2700000" algn="tl">
                    <a:srgbClr val="C0C0C0"/>
                  </a:outerShdw>
                </a:effectLst>
              </a:rPr>
              <a:t>Sacred Law</a:t>
            </a:r>
            <a:r>
              <a:rPr lang="en-US" sz="2400" b="1" dirty="0">
                <a:solidFill>
                  <a:srgbClr val="C00000"/>
                </a:solidFill>
              </a:rPr>
              <a:t> that is </a:t>
            </a:r>
            <a:r>
              <a:rPr lang="en-US" sz="2400" b="1" dirty="0">
                <a:solidFill>
                  <a:srgbClr val="C00000"/>
                </a:solidFill>
                <a:effectLst>
                  <a:outerShdw blurRad="38100" dist="38100" dir="2700000" algn="tl">
                    <a:srgbClr val="C0C0C0"/>
                  </a:outerShdw>
                </a:effectLst>
              </a:rPr>
              <a:t>obligatory to obey</a:t>
            </a:r>
            <a:r>
              <a:rPr lang="en-US" sz="2400" b="1" dirty="0">
                <a:solidFill>
                  <a:srgbClr val="C00000"/>
                </a:solidFill>
              </a:rPr>
              <a:t> and </a:t>
            </a:r>
            <a:r>
              <a:rPr lang="en-US" sz="2400" b="1" dirty="0">
                <a:solidFill>
                  <a:srgbClr val="C00000"/>
                </a:solidFill>
                <a:effectLst>
                  <a:outerShdw blurRad="38100" dist="38100" dir="2700000" algn="tl">
                    <a:srgbClr val="C0C0C0"/>
                  </a:outerShdw>
                </a:effectLst>
              </a:rPr>
              <a:t>not lawful to disobey</a:t>
            </a:r>
            <a:r>
              <a:rPr lang="en-US" sz="2400" b="1" dirty="0"/>
              <a:t>.  Nor can </a:t>
            </a:r>
            <a:r>
              <a:rPr lang="en-US" sz="2400" b="1" i="1" dirty="0">
                <a:solidFill>
                  <a:srgbClr val="C00000"/>
                </a:solidFill>
              </a:rPr>
              <a:t>mujtahids</a:t>
            </a:r>
            <a:r>
              <a:rPr lang="en-US" sz="2400" b="1" dirty="0"/>
              <a:t> of a succeeding era make the thing an object of new</a:t>
            </a:r>
            <a:r>
              <a:rPr lang="en-US" sz="2400" b="1" dirty="0">
                <a:solidFill>
                  <a:srgbClr val="C00000"/>
                </a:solidFill>
              </a:rPr>
              <a:t> </a:t>
            </a:r>
            <a:r>
              <a:rPr lang="en-US" sz="2400" b="1" i="1" dirty="0">
                <a:solidFill>
                  <a:srgbClr val="C00000"/>
                </a:solidFill>
              </a:rPr>
              <a:t>ijtihad</a:t>
            </a:r>
            <a:r>
              <a:rPr lang="en-US" sz="2400" b="1" dirty="0"/>
              <a:t>, because the ruling on it, verified by scholarly consensus, </a:t>
            </a:r>
            <a:r>
              <a:rPr lang="en-US" sz="2400" b="1" dirty="0">
                <a:solidFill>
                  <a:srgbClr val="C00000"/>
                </a:solidFill>
              </a:rPr>
              <a:t>is an </a:t>
            </a:r>
            <a:r>
              <a:rPr lang="en-US" sz="2400" b="1" dirty="0">
                <a:solidFill>
                  <a:srgbClr val="C00000"/>
                </a:solidFill>
                <a:effectLst>
                  <a:outerShdw blurRad="38100" dist="38100" dir="2700000" algn="tl">
                    <a:srgbClr val="C0C0C0"/>
                  </a:outerShdw>
                </a:effectLst>
              </a:rPr>
              <a:t>absolute legal ruling</a:t>
            </a:r>
            <a:r>
              <a:rPr lang="en-US" sz="2400" b="1" dirty="0">
                <a:solidFill>
                  <a:srgbClr val="C00000"/>
                </a:solidFill>
              </a:rPr>
              <a:t> which does not admit of being contravened or annulled</a:t>
            </a:r>
            <a:r>
              <a:rPr lang="en-US" sz="2400" b="1" dirty="0"/>
              <a:t>.</a:t>
            </a:r>
          </a:p>
          <a:p>
            <a:pPr lvl="1" eaLnBrk="1" fontAlgn="auto" hangingPunct="1">
              <a:lnSpc>
                <a:spcPct val="90000"/>
              </a:lnSpc>
              <a:spcAft>
                <a:spcPts val="0"/>
              </a:spcAft>
              <a:buFontTx/>
              <a:buNone/>
              <a:defRPr/>
            </a:pPr>
            <a:endParaRPr lang="en-US" sz="2000" b="1" dirty="0"/>
          </a:p>
          <a:p>
            <a:pPr algn="r" eaLnBrk="1" fontAlgn="auto" hangingPunct="1">
              <a:lnSpc>
                <a:spcPct val="90000"/>
              </a:lnSpc>
              <a:spcAft>
                <a:spcPts val="0"/>
              </a:spcAft>
              <a:buFontTx/>
              <a:buNone/>
              <a:defRPr/>
            </a:pPr>
            <a:r>
              <a:rPr lang="en-US" sz="1600" b="1" dirty="0">
                <a:solidFill>
                  <a:srgbClr val="008000"/>
                </a:solidFill>
              </a:rPr>
              <a:t>Al-</a:t>
            </a:r>
            <a:r>
              <a:rPr lang="en-US" sz="1600" b="1" dirty="0" err="1">
                <a:solidFill>
                  <a:srgbClr val="008000"/>
                </a:solidFill>
              </a:rPr>
              <a:t>Misri</a:t>
            </a:r>
            <a:r>
              <a:rPr lang="en-US" sz="1600" b="1" dirty="0">
                <a:solidFill>
                  <a:srgbClr val="008000"/>
                </a:solidFill>
              </a:rPr>
              <a:t>, Book B, “The Validity of Following Qualified Scholarship," at b7, 1-2.</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9600" cy="715962"/>
          </a:xfrm>
        </p:spPr>
        <p:txBody>
          <a:bodyPr/>
          <a:lstStyle/>
          <a:p>
            <a:pPr eaLnBrk="1" hangingPunct="1"/>
            <a:r>
              <a:rPr lang="en-US" b="1" smtClean="0"/>
              <a:t>Scholarly Consensus - Today</a:t>
            </a:r>
          </a:p>
        </p:txBody>
      </p:sp>
      <p:sp>
        <p:nvSpPr>
          <p:cNvPr id="645123" name="Rectangle 3"/>
          <p:cNvSpPr>
            <a:spLocks noGrp="1" noChangeArrowheads="1"/>
          </p:cNvSpPr>
          <p:nvPr>
            <p:ph type="body" idx="1"/>
          </p:nvPr>
        </p:nvSpPr>
        <p:spPr>
          <a:xfrm>
            <a:off x="457200" y="1066800"/>
            <a:ext cx="8229600" cy="5791200"/>
          </a:xfrm>
        </p:spPr>
        <p:txBody>
          <a:bodyPr rtlCol="0">
            <a:normAutofit fontScale="92500" lnSpcReduction="20000"/>
          </a:bodyPr>
          <a:lstStyle/>
          <a:p>
            <a:pPr marL="0" indent="0" eaLnBrk="1" fontAlgn="auto" hangingPunct="1">
              <a:lnSpc>
                <a:spcPct val="110000"/>
              </a:lnSpc>
              <a:spcBef>
                <a:spcPts val="0"/>
              </a:spcBef>
              <a:spcAft>
                <a:spcPts val="0"/>
              </a:spcAft>
              <a:buFont typeface="Arial" pitchFamily="34" charset="0"/>
              <a:buNone/>
              <a:defRPr/>
            </a:pPr>
            <a:r>
              <a:rPr lang="en-US" altLang="ko-KR" sz="2600" b="1" dirty="0">
                <a:solidFill>
                  <a:srgbClr val="C00000"/>
                </a:solidFill>
                <a:ea typeface="Gulim" pitchFamily="34" charset="-127"/>
              </a:rPr>
              <a:t>o9.3</a:t>
            </a:r>
            <a:r>
              <a:rPr lang="en-US" altLang="ko-KR" sz="2600" dirty="0">
                <a:solidFill>
                  <a:srgbClr val="C00000"/>
                </a:solidFill>
                <a:ea typeface="Gulim" pitchFamily="34" charset="-127"/>
              </a:rPr>
              <a:t>	</a:t>
            </a:r>
            <a:r>
              <a:rPr lang="en-US" altLang="ko-KR" sz="2600" b="1" dirty="0">
                <a:solidFill>
                  <a:srgbClr val="C00000"/>
                </a:solidFill>
                <a:ea typeface="Gulim" pitchFamily="34" charset="-127"/>
              </a:rPr>
              <a:t>Jihad is also </a:t>
            </a:r>
            <a:r>
              <a:rPr lang="en-US" altLang="ko-KR" sz="2600" b="1" u="sng" dirty="0">
                <a:solidFill>
                  <a:srgbClr val="C00000"/>
                </a:solidFill>
                <a:ea typeface="Gulim" pitchFamily="34" charset="-127"/>
              </a:rPr>
              <a:t>personally</a:t>
            </a:r>
            <a:r>
              <a:rPr lang="en-US" altLang="ko-KR" sz="2600" b="1" dirty="0">
                <a:solidFill>
                  <a:srgbClr val="C00000"/>
                </a:solidFill>
                <a:ea typeface="Gulim" pitchFamily="34" charset="-127"/>
              </a:rPr>
              <a:t> obligatory</a:t>
            </a:r>
            <a:r>
              <a:rPr lang="en-US" altLang="ko-KR" sz="2600" dirty="0">
                <a:solidFill>
                  <a:srgbClr val="C00000"/>
                </a:solidFill>
                <a:ea typeface="Gulim" pitchFamily="34" charset="-127"/>
              </a:rPr>
              <a:t> </a:t>
            </a:r>
            <a:r>
              <a:rPr lang="en-US" altLang="ko-KR" sz="2600" dirty="0">
                <a:ea typeface="Gulim" pitchFamily="34" charset="-127"/>
              </a:rPr>
              <a:t>for everyone able to perform it, male or female, old or young when the enemy has surrounded the Muslims on every side, having entered our territory, even if the land consists of ruins, wilderness, or mountains, for non-Muslim forces entering Muslim lands is a weighty matter that cannot be ignored, </a:t>
            </a:r>
            <a:r>
              <a:rPr lang="en-US" altLang="ko-KR" sz="2600" b="1" dirty="0">
                <a:solidFill>
                  <a:srgbClr val="C00000"/>
                </a:solidFill>
                <a:ea typeface="Gulim" pitchFamily="34" charset="-127"/>
              </a:rPr>
              <a:t>but must be met with effort and struggle to repel them by every possible means</a:t>
            </a:r>
            <a:r>
              <a:rPr lang="en-US" altLang="ko-KR" sz="2600" dirty="0">
                <a:ea typeface="Gulim" pitchFamily="34" charset="-127"/>
              </a:rPr>
              <a:t>. </a:t>
            </a:r>
          </a:p>
          <a:p>
            <a:pPr marL="0" indent="0" algn="r" eaLnBrk="1" fontAlgn="auto" hangingPunct="1">
              <a:lnSpc>
                <a:spcPct val="110000"/>
              </a:lnSpc>
              <a:spcBef>
                <a:spcPts val="0"/>
              </a:spcBef>
              <a:spcAft>
                <a:spcPts val="0"/>
              </a:spcAft>
              <a:buFont typeface="Arial" pitchFamily="34" charset="0"/>
              <a:buNone/>
              <a:defRPr/>
            </a:pPr>
            <a:r>
              <a:rPr lang="en-US" altLang="ko-KR" sz="1600" b="1" i="1" dirty="0" err="1">
                <a:solidFill>
                  <a:srgbClr val="008000"/>
                </a:solidFill>
                <a:ea typeface="Gulim" pitchFamily="34" charset="-127"/>
              </a:rPr>
              <a:t>Umdat</a:t>
            </a:r>
            <a:r>
              <a:rPr lang="en-US" altLang="ko-KR" sz="1600" b="1" i="1" dirty="0">
                <a:solidFill>
                  <a:srgbClr val="008000"/>
                </a:solidFill>
                <a:ea typeface="Gulim" pitchFamily="34" charset="-127"/>
              </a:rPr>
              <a:t> al </a:t>
            </a:r>
            <a:r>
              <a:rPr lang="en-US" altLang="ko-KR" sz="1600" b="1" i="1" dirty="0" err="1">
                <a:solidFill>
                  <a:srgbClr val="008000"/>
                </a:solidFill>
                <a:ea typeface="Gulim" pitchFamily="34" charset="-127"/>
              </a:rPr>
              <a:t>Salik</a:t>
            </a:r>
            <a:r>
              <a:rPr lang="en-US" altLang="ko-KR" sz="1600" b="1" dirty="0">
                <a:solidFill>
                  <a:srgbClr val="008000"/>
                </a:solidFill>
                <a:ea typeface="Gulim" pitchFamily="34" charset="-127"/>
              </a:rPr>
              <a:t>, Book O “Justice,” § 9 “Jihad”</a:t>
            </a:r>
            <a:endParaRPr lang="en-US" altLang="ko-KR" sz="1600" b="1" dirty="0">
              <a:ea typeface="Gulim" pitchFamily="34" charset="-127"/>
            </a:endParaRPr>
          </a:p>
          <a:p>
            <a:pPr marL="0" indent="0" eaLnBrk="1" fontAlgn="auto" hangingPunct="1">
              <a:lnSpc>
                <a:spcPct val="110000"/>
              </a:lnSpc>
              <a:spcBef>
                <a:spcPts val="0"/>
              </a:spcBef>
              <a:spcAft>
                <a:spcPts val="0"/>
              </a:spcAft>
              <a:buFont typeface="Arial" pitchFamily="34" charset="0"/>
              <a:buNone/>
              <a:defRPr/>
            </a:pPr>
            <a:endParaRPr lang="en-US" sz="2000" dirty="0"/>
          </a:p>
          <a:p>
            <a:pPr marL="0" indent="0" eaLnBrk="1" fontAlgn="auto" hangingPunct="1">
              <a:lnSpc>
                <a:spcPct val="110000"/>
              </a:lnSpc>
              <a:spcBef>
                <a:spcPts val="0"/>
              </a:spcBef>
              <a:spcAft>
                <a:spcPts val="0"/>
              </a:spcAft>
              <a:buFont typeface="Arial" pitchFamily="34" charset="0"/>
              <a:buNone/>
              <a:defRPr/>
            </a:pPr>
            <a:r>
              <a:rPr lang="en-US" sz="2600" b="1" u="sng" dirty="0">
                <a:solidFill>
                  <a:srgbClr val="C00000"/>
                </a:solidFill>
                <a:effectLst>
                  <a:outerShdw blurRad="38100" dist="38100" dir="2700000" algn="tl">
                    <a:srgbClr val="C0C0C0"/>
                  </a:outerShdw>
                </a:effectLst>
              </a:rPr>
              <a:t>All the </a:t>
            </a:r>
            <a:r>
              <a:rPr lang="en-US" sz="2600" b="1" u="sng" dirty="0" smtClean="0">
                <a:solidFill>
                  <a:srgbClr val="C00000"/>
                </a:solidFill>
                <a:effectLst>
                  <a:outerShdw blurRad="38100" dist="38100" dir="2700000" algn="tl">
                    <a:srgbClr val="C0C0C0"/>
                  </a:outerShdw>
                </a:effectLst>
              </a:rPr>
              <a:t>schools </a:t>
            </a:r>
            <a:r>
              <a:rPr lang="en-US" sz="2600" b="1" u="sng" dirty="0">
                <a:solidFill>
                  <a:srgbClr val="C00000"/>
                </a:solidFill>
                <a:effectLst>
                  <a:outerShdw blurRad="38100" dist="38100" dir="2700000" algn="tl">
                    <a:srgbClr val="C0C0C0"/>
                  </a:outerShdw>
                </a:effectLst>
              </a:rPr>
              <a:t>of Islamic jurisprudence</a:t>
            </a:r>
            <a:r>
              <a:rPr lang="en-US" sz="2600" b="1" dirty="0">
                <a:solidFill>
                  <a:srgbClr val="C00000"/>
                </a:solidFill>
              </a:rPr>
              <a:t> - the Sunni, the Shiite… and all the ancient and modern schools of jurisprudence - </a:t>
            </a:r>
            <a:r>
              <a:rPr lang="en-US" sz="2600" b="1" u="sng" dirty="0">
                <a:solidFill>
                  <a:srgbClr val="C00000"/>
                </a:solidFill>
                <a:effectLst>
                  <a:outerShdw blurRad="38100" dist="38100" dir="2700000" algn="tl">
                    <a:srgbClr val="C0C0C0"/>
                  </a:outerShdw>
                </a:effectLst>
              </a:rPr>
              <a:t>agree</a:t>
            </a:r>
            <a:r>
              <a:rPr lang="en-US" sz="2600" dirty="0">
                <a:solidFill>
                  <a:srgbClr val="C00000"/>
                </a:solidFill>
              </a:rPr>
              <a:t> </a:t>
            </a:r>
            <a:r>
              <a:rPr lang="en-US" sz="2600" dirty="0"/>
              <a:t>that any invader, who occupies even an inch of land of the Muslims, must face resistance. The Muslims of that country must carry out the resistance, and the rest of the Muslims must help them. If the people of that country are incapable or reluctant, we must fight to defend the land of Islam, even if the local Muslims give it up.</a:t>
            </a:r>
          </a:p>
          <a:p>
            <a:pPr algn="r" eaLnBrk="1" fontAlgn="auto" hangingPunct="1">
              <a:lnSpc>
                <a:spcPct val="90000"/>
              </a:lnSpc>
              <a:spcAft>
                <a:spcPts val="0"/>
              </a:spcAft>
              <a:buFontTx/>
              <a:buNone/>
              <a:defRPr/>
            </a:pPr>
            <a:r>
              <a:rPr lang="en-US" sz="1600" b="1" dirty="0">
                <a:solidFill>
                  <a:srgbClr val="008000"/>
                </a:solidFill>
              </a:rPr>
              <a:t>Yusuf </a:t>
            </a:r>
            <a:r>
              <a:rPr lang="en-US" sz="1600" b="1" dirty="0" err="1">
                <a:solidFill>
                  <a:srgbClr val="008000"/>
                </a:solidFill>
              </a:rPr>
              <a:t>Qaradawi</a:t>
            </a:r>
            <a:r>
              <a:rPr lang="en-US" sz="1600" b="1" dirty="0">
                <a:solidFill>
                  <a:srgbClr val="008000"/>
                </a:solidFill>
              </a:rPr>
              <a:t>, Qatar TV Sermon, February 25, 2006</a:t>
            </a:r>
            <a:endParaRPr lang="en-US" sz="1600"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381000"/>
            <a:ext cx="7772400" cy="533400"/>
          </a:xfrm>
        </p:spPr>
        <p:txBody>
          <a:bodyPr/>
          <a:lstStyle/>
          <a:p>
            <a:pPr eaLnBrk="1" hangingPunct="1"/>
            <a:r>
              <a:rPr lang="en-US" sz="2800" b="1" smtClean="0">
                <a:solidFill>
                  <a:srgbClr val="339933"/>
                </a:solidFill>
              </a:rPr>
              <a:t>Suras of the Qur’an in Chronological Order</a:t>
            </a:r>
          </a:p>
        </p:txBody>
      </p:sp>
      <p:pic>
        <p:nvPicPr>
          <p:cNvPr id="23555" name="Picture 3"/>
          <p:cNvPicPr>
            <a:picLocks noChangeAspect="1" noChangeArrowheads="1"/>
          </p:cNvPicPr>
          <p:nvPr/>
        </p:nvPicPr>
        <p:blipFill>
          <a:blip r:embed="rId3" cstate="print"/>
          <a:srcRect l="11290" t="20833" r="8871" b="11458"/>
          <a:stretch>
            <a:fillRect/>
          </a:stretch>
        </p:blipFill>
        <p:spPr bwMode="auto">
          <a:xfrm>
            <a:off x="838200" y="990600"/>
            <a:ext cx="7543800" cy="5410200"/>
          </a:xfrm>
          <a:prstGeom prst="rect">
            <a:avLst/>
          </a:prstGeom>
          <a:noFill/>
          <a:ln w="9525">
            <a:noFill/>
            <a:miter lim="800000"/>
            <a:headEnd/>
            <a:tailEnd/>
          </a:ln>
        </p:spPr>
      </p:pic>
      <p:grpSp>
        <p:nvGrpSpPr>
          <p:cNvPr id="2" name="Group 4"/>
          <p:cNvGrpSpPr>
            <a:grpSpLocks/>
          </p:cNvGrpSpPr>
          <p:nvPr/>
        </p:nvGrpSpPr>
        <p:grpSpPr bwMode="auto">
          <a:xfrm>
            <a:off x="228600" y="990600"/>
            <a:ext cx="7848600" cy="2286000"/>
            <a:chOff x="144" y="624"/>
            <a:chExt cx="4944" cy="1440"/>
          </a:xfrm>
        </p:grpSpPr>
        <p:sp>
          <p:nvSpPr>
            <p:cNvPr id="843781" name="AutoShape 5"/>
            <p:cNvSpPr>
              <a:spLocks noChangeArrowheads="1"/>
            </p:cNvSpPr>
            <p:nvPr/>
          </p:nvSpPr>
          <p:spPr bwMode="auto">
            <a:xfrm>
              <a:off x="144" y="624"/>
              <a:ext cx="1776" cy="1440"/>
            </a:xfrm>
            <a:prstGeom prst="wedgeRoundRectCallout">
              <a:avLst>
                <a:gd name="adj1" fmla="val 207546"/>
                <a:gd name="adj2" fmla="val -26111"/>
                <a:gd name="adj3" fmla="val 16667"/>
              </a:avLst>
            </a:prstGeom>
            <a:solidFill>
              <a:srgbClr val="FFFF66"/>
            </a:solidFill>
            <a:ln w="38100">
              <a:solidFill>
                <a:srgbClr val="008000"/>
              </a:solidFill>
              <a:miter lim="800000"/>
              <a:headEnd/>
              <a:tailEnd/>
            </a:ln>
            <a:effectLst/>
          </p:spPr>
          <p:txBody>
            <a:bodyPr/>
            <a:lstStyle/>
            <a:p>
              <a:pPr fontAlgn="auto">
                <a:lnSpc>
                  <a:spcPct val="80000"/>
                </a:lnSpc>
                <a:spcBef>
                  <a:spcPct val="20000"/>
                </a:spcBef>
                <a:spcAft>
                  <a:spcPts val="0"/>
                </a:spcAft>
                <a:buFontTx/>
                <a:buChar char="•"/>
                <a:defRPr/>
              </a:pPr>
              <a:r>
                <a:rPr lang="en-US" b="1">
                  <a:solidFill>
                    <a:srgbClr val="008000"/>
                  </a:solidFill>
                  <a:effectLst>
                    <a:outerShdw blurRad="38100" dist="38100" dir="2700000" algn="tl">
                      <a:srgbClr val="000000"/>
                    </a:outerShdw>
                  </a:effectLst>
                </a:rPr>
                <a:t>Let there be no compulsion in religion</a:t>
              </a:r>
              <a:r>
                <a:rPr lang="en-US">
                  <a:solidFill>
                    <a:srgbClr val="008000"/>
                  </a:solidFill>
                </a:rPr>
                <a:t>:  Truth stands out clear from error:  whoever rejects evil and believes in Allah hath grasped the most trustworthy handhold </a:t>
              </a:r>
            </a:p>
            <a:p>
              <a:pPr algn="r" fontAlgn="auto">
                <a:lnSpc>
                  <a:spcPct val="80000"/>
                </a:lnSpc>
                <a:spcBef>
                  <a:spcPct val="20000"/>
                </a:spcBef>
                <a:spcAft>
                  <a:spcPts val="0"/>
                </a:spcAft>
                <a:defRPr/>
              </a:pPr>
              <a:r>
                <a:rPr lang="en-US" b="1"/>
                <a:t>(Qur’an 2:256)</a:t>
              </a:r>
            </a:p>
          </p:txBody>
        </p:sp>
        <p:sp>
          <p:nvSpPr>
            <p:cNvPr id="23566" name="Oval 6"/>
            <p:cNvSpPr>
              <a:spLocks noChangeArrowheads="1"/>
            </p:cNvSpPr>
            <p:nvPr/>
          </p:nvSpPr>
          <p:spPr bwMode="auto">
            <a:xfrm>
              <a:off x="4800" y="864"/>
              <a:ext cx="288" cy="192"/>
            </a:xfrm>
            <a:prstGeom prst="ellipse">
              <a:avLst/>
            </a:prstGeom>
            <a:noFill/>
            <a:ln w="38100">
              <a:solidFill>
                <a:srgbClr val="008000"/>
              </a:solidFill>
              <a:round/>
              <a:headEnd/>
              <a:tailEnd/>
            </a:ln>
          </p:spPr>
          <p:txBody>
            <a:bodyPr wrap="none" anchor="ctr"/>
            <a:lstStyle/>
            <a:p>
              <a:endParaRPr lang="en-US">
                <a:latin typeface="Calibri" pitchFamily="34" charset="0"/>
              </a:endParaRPr>
            </a:p>
          </p:txBody>
        </p:sp>
      </p:grpSp>
      <p:grpSp>
        <p:nvGrpSpPr>
          <p:cNvPr id="3" name="Group 7"/>
          <p:cNvGrpSpPr>
            <a:grpSpLocks/>
          </p:cNvGrpSpPr>
          <p:nvPr/>
        </p:nvGrpSpPr>
        <p:grpSpPr bwMode="auto">
          <a:xfrm>
            <a:off x="3200400" y="1981200"/>
            <a:ext cx="4876800" cy="1905000"/>
            <a:chOff x="2016" y="1248"/>
            <a:chExt cx="3072" cy="1200"/>
          </a:xfrm>
        </p:grpSpPr>
        <p:sp>
          <p:nvSpPr>
            <p:cNvPr id="23563" name="Oval 8"/>
            <p:cNvSpPr>
              <a:spLocks noChangeArrowheads="1"/>
            </p:cNvSpPr>
            <p:nvPr/>
          </p:nvSpPr>
          <p:spPr bwMode="auto">
            <a:xfrm>
              <a:off x="4800" y="1632"/>
              <a:ext cx="288" cy="192"/>
            </a:xfrm>
            <a:prstGeom prst="ellipse">
              <a:avLst/>
            </a:prstGeom>
            <a:noFill/>
            <a:ln w="38100">
              <a:solidFill>
                <a:srgbClr val="008000"/>
              </a:solidFill>
              <a:round/>
              <a:headEnd/>
              <a:tailEnd/>
            </a:ln>
          </p:spPr>
          <p:txBody>
            <a:bodyPr wrap="none" anchor="ctr"/>
            <a:lstStyle/>
            <a:p>
              <a:endParaRPr lang="en-US">
                <a:latin typeface="Calibri" pitchFamily="34" charset="0"/>
              </a:endParaRPr>
            </a:p>
          </p:txBody>
        </p:sp>
        <p:sp>
          <p:nvSpPr>
            <p:cNvPr id="843785" name="AutoShape 9"/>
            <p:cNvSpPr>
              <a:spLocks noChangeArrowheads="1"/>
            </p:cNvSpPr>
            <p:nvPr/>
          </p:nvSpPr>
          <p:spPr bwMode="auto">
            <a:xfrm>
              <a:off x="2016" y="1248"/>
              <a:ext cx="2160" cy="1200"/>
            </a:xfrm>
            <a:prstGeom prst="wedgeRoundRectCallout">
              <a:avLst>
                <a:gd name="adj1" fmla="val 78519"/>
                <a:gd name="adj2" fmla="val -13500"/>
                <a:gd name="adj3" fmla="val 16667"/>
              </a:avLst>
            </a:prstGeom>
            <a:solidFill>
              <a:srgbClr val="FFFF66"/>
            </a:solidFill>
            <a:ln w="38100">
              <a:solidFill>
                <a:srgbClr val="008000"/>
              </a:solidFill>
              <a:miter lim="800000"/>
              <a:headEnd/>
              <a:tailEnd/>
            </a:ln>
            <a:effectLst/>
          </p:spPr>
          <p:txBody>
            <a:bodyPr/>
            <a:lstStyle/>
            <a:p>
              <a:pPr algn="ctr" fontAlgn="auto">
                <a:lnSpc>
                  <a:spcPct val="80000"/>
                </a:lnSpc>
                <a:spcBef>
                  <a:spcPct val="20000"/>
                </a:spcBef>
                <a:spcAft>
                  <a:spcPts val="0"/>
                </a:spcAft>
                <a:defRPr/>
              </a:pPr>
              <a:r>
                <a:rPr lang="en-US" b="1" u="sng">
                  <a:solidFill>
                    <a:srgbClr val="CC0000"/>
                  </a:solidFill>
                  <a:effectLst>
                    <a:outerShdw blurRad="38100" dist="38100" dir="2700000" algn="tl">
                      <a:srgbClr val="000000"/>
                    </a:outerShdw>
                  </a:effectLst>
                </a:rPr>
                <a:t>BUT</a:t>
              </a:r>
            </a:p>
            <a:p>
              <a:pPr fontAlgn="auto">
                <a:lnSpc>
                  <a:spcPct val="80000"/>
                </a:lnSpc>
                <a:spcBef>
                  <a:spcPct val="20000"/>
                </a:spcBef>
                <a:spcAft>
                  <a:spcPts val="0"/>
                </a:spcAft>
                <a:buFontTx/>
                <a:buChar char="•"/>
                <a:defRPr/>
              </a:pPr>
              <a:r>
                <a:rPr lang="en-US" b="1">
                  <a:solidFill>
                    <a:srgbClr val="008000"/>
                  </a:solidFill>
                  <a:effectLst>
                    <a:outerShdw blurRad="38100" dist="38100" dir="2700000" algn="tl">
                      <a:srgbClr val="000000"/>
                    </a:outerShdw>
                  </a:effectLst>
                </a:rPr>
                <a:t>Whoever seeks a religion other than Islam will never have it accepted of him</a:t>
              </a:r>
              <a:r>
                <a:rPr lang="en-US">
                  <a:solidFill>
                    <a:srgbClr val="008000"/>
                  </a:solidFill>
                </a:rPr>
                <a:t>, and he will be of those who have truly failed in the hereafter  </a:t>
              </a:r>
              <a:r>
                <a:rPr lang="en-US" b="1"/>
                <a:t>(Qur’an 3:85)</a:t>
              </a:r>
            </a:p>
          </p:txBody>
        </p:sp>
      </p:grpSp>
      <p:grpSp>
        <p:nvGrpSpPr>
          <p:cNvPr id="4" name="Group 10"/>
          <p:cNvGrpSpPr>
            <a:grpSpLocks/>
          </p:cNvGrpSpPr>
          <p:nvPr/>
        </p:nvGrpSpPr>
        <p:grpSpPr bwMode="auto">
          <a:xfrm>
            <a:off x="228600" y="4191000"/>
            <a:ext cx="7848600" cy="2362200"/>
            <a:chOff x="144" y="2640"/>
            <a:chExt cx="4944" cy="1488"/>
          </a:xfrm>
        </p:grpSpPr>
        <p:sp>
          <p:nvSpPr>
            <p:cNvPr id="23561" name="Oval 11"/>
            <p:cNvSpPr>
              <a:spLocks noChangeArrowheads="1"/>
            </p:cNvSpPr>
            <p:nvPr/>
          </p:nvSpPr>
          <p:spPr bwMode="auto">
            <a:xfrm>
              <a:off x="4800" y="3840"/>
              <a:ext cx="288" cy="192"/>
            </a:xfrm>
            <a:prstGeom prst="ellipse">
              <a:avLst/>
            </a:prstGeom>
            <a:noFill/>
            <a:ln w="38100">
              <a:solidFill>
                <a:srgbClr val="008000"/>
              </a:solidFill>
              <a:round/>
              <a:headEnd/>
              <a:tailEnd/>
            </a:ln>
          </p:spPr>
          <p:txBody>
            <a:bodyPr wrap="none" anchor="ctr"/>
            <a:lstStyle/>
            <a:p>
              <a:endParaRPr lang="en-US">
                <a:latin typeface="Calibri" pitchFamily="34" charset="0"/>
              </a:endParaRPr>
            </a:p>
          </p:txBody>
        </p:sp>
        <p:sp>
          <p:nvSpPr>
            <p:cNvPr id="843788" name="AutoShape 12"/>
            <p:cNvSpPr>
              <a:spLocks noChangeArrowheads="1"/>
            </p:cNvSpPr>
            <p:nvPr/>
          </p:nvSpPr>
          <p:spPr bwMode="auto">
            <a:xfrm>
              <a:off x="144" y="2640"/>
              <a:ext cx="2592" cy="1488"/>
            </a:xfrm>
            <a:prstGeom prst="wedgeRoundRectCallout">
              <a:avLst>
                <a:gd name="adj1" fmla="val 126310"/>
                <a:gd name="adj2" fmla="val 32528"/>
                <a:gd name="adj3" fmla="val 16667"/>
              </a:avLst>
            </a:prstGeom>
            <a:solidFill>
              <a:srgbClr val="FFFF66"/>
            </a:solidFill>
            <a:ln w="38100">
              <a:solidFill>
                <a:srgbClr val="008000"/>
              </a:solidFill>
              <a:miter lim="800000"/>
              <a:headEnd/>
              <a:tailEnd/>
            </a:ln>
            <a:effectLst/>
          </p:spPr>
          <p:txBody>
            <a:bodyPr/>
            <a:lstStyle/>
            <a:p>
              <a:pPr algn="ctr" fontAlgn="auto">
                <a:lnSpc>
                  <a:spcPct val="80000"/>
                </a:lnSpc>
                <a:spcBef>
                  <a:spcPct val="20000"/>
                </a:spcBef>
                <a:spcAft>
                  <a:spcPts val="0"/>
                </a:spcAft>
                <a:defRPr/>
              </a:pPr>
              <a:r>
                <a:rPr lang="en-US" b="1" u="sng" dirty="0">
                  <a:solidFill>
                    <a:srgbClr val="CC0000"/>
                  </a:solidFill>
                  <a:effectLst>
                    <a:outerShdw blurRad="38100" dist="38100" dir="2700000" algn="tl">
                      <a:srgbClr val="000000"/>
                    </a:outerShdw>
                  </a:effectLst>
                </a:rPr>
                <a:t>Resulting In</a:t>
              </a:r>
            </a:p>
            <a:p>
              <a:pPr fontAlgn="auto">
                <a:lnSpc>
                  <a:spcPct val="80000"/>
                </a:lnSpc>
                <a:spcBef>
                  <a:spcPct val="20000"/>
                </a:spcBef>
                <a:spcAft>
                  <a:spcPts val="0"/>
                </a:spcAft>
                <a:buFontTx/>
                <a:buChar char="•"/>
                <a:defRPr/>
              </a:pPr>
              <a:r>
                <a:rPr lang="en-US" dirty="0">
                  <a:solidFill>
                    <a:srgbClr val="008000"/>
                  </a:solidFill>
                </a:rPr>
                <a:t>Oh ye who believe!  </a:t>
              </a:r>
              <a:r>
                <a:rPr lang="en-US" b="1" dirty="0">
                  <a:solidFill>
                    <a:srgbClr val="008000"/>
                  </a:solidFill>
                  <a:effectLst>
                    <a:outerShdw blurRad="38100" dist="38100" dir="2700000" algn="tl">
                      <a:srgbClr val="000000"/>
                    </a:outerShdw>
                  </a:effectLst>
                </a:rPr>
                <a:t>Take not the Jews and the Christians for your friends and protectors</a:t>
              </a:r>
              <a:r>
                <a:rPr lang="en-US" dirty="0">
                  <a:solidFill>
                    <a:srgbClr val="008000"/>
                  </a:solidFill>
                </a:rPr>
                <a:t>; they are but friends and protectors to each other.  And he amongst you that turns to them for friendship is of them.  Verily Allah </a:t>
              </a:r>
              <a:r>
                <a:rPr lang="en-US" dirty="0" err="1">
                  <a:solidFill>
                    <a:srgbClr val="008000"/>
                  </a:solidFill>
                </a:rPr>
                <a:t>guideth</a:t>
              </a:r>
              <a:r>
                <a:rPr lang="en-US" dirty="0">
                  <a:solidFill>
                    <a:srgbClr val="008000"/>
                  </a:solidFill>
                </a:rPr>
                <a:t> not the unjust.</a:t>
              </a:r>
              <a:r>
                <a:rPr lang="en-US" dirty="0"/>
                <a:t>  </a:t>
              </a:r>
              <a:r>
                <a:rPr lang="en-US" b="1" dirty="0"/>
                <a:t>(Qur’an 5:51)</a:t>
              </a:r>
            </a:p>
          </p:txBody>
        </p:sp>
      </p:grpSp>
      <p:sp>
        <p:nvSpPr>
          <p:cNvPr id="14" name="Slide Number Placeholder 13"/>
          <p:cNvSpPr>
            <a:spLocks noGrp="1"/>
          </p:cNvSpPr>
          <p:nvPr>
            <p:ph type="sldNum" sz="quarter" idx="12"/>
          </p:nvPr>
        </p:nvSpPr>
        <p:spPr/>
        <p:txBody>
          <a:bodyPr/>
          <a:lstStyle/>
          <a:p>
            <a:pPr>
              <a:defRPr/>
            </a:pPr>
            <a:fld id="{0914E659-10B8-4393-B331-E00BB525BA85}" type="slidenum">
              <a:rPr lang="en-US">
                <a:solidFill>
                  <a:schemeClr val="tx1">
                    <a:tint val="75000"/>
                  </a:schemeClr>
                </a:solidFill>
              </a:rPr>
              <a:pPr>
                <a:defRPr/>
              </a:pPr>
              <a:t>32</a:t>
            </a:fld>
            <a:endParaRPr lang="en-US">
              <a:solidFill>
                <a:schemeClr val="tx1">
                  <a:tint val="75000"/>
                </a:schemeClr>
              </a:solidFill>
            </a:endParaRPr>
          </a:p>
        </p:txBody>
      </p:sp>
      <p:pic>
        <p:nvPicPr>
          <p:cNvPr id="15" name="Picture 2"/>
          <p:cNvPicPr>
            <a:picLocks noChangeAspect="1" noChangeArrowheads="1"/>
          </p:cNvPicPr>
          <p:nvPr/>
        </p:nvPicPr>
        <p:blipFill>
          <a:blip r:embed="rId4" cstate="print"/>
          <a:srcRect l="29524" t="18286" r="32381" b="36000"/>
          <a:stretch>
            <a:fillRect/>
          </a:stretch>
        </p:blipFill>
        <p:spPr bwMode="auto">
          <a:xfrm rot="21326160">
            <a:off x="4541838" y="3349625"/>
            <a:ext cx="4464050" cy="334803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strVal val="#ppt_w*0.70"/>
                                          </p:val>
                                        </p:tav>
                                        <p:tav tm="100000">
                                          <p:val>
                                            <p:strVal val="#ppt_w"/>
                                          </p:val>
                                        </p:tav>
                                      </p:tavLst>
                                    </p:anim>
                                    <p:anim calcmode="lin" valueType="num">
                                      <p:cBhvr>
                                        <p:cTn id="23" dur="1000" fill="hold"/>
                                        <p:tgtEl>
                                          <p:spTgt spid="15"/>
                                        </p:tgtEl>
                                        <p:attrNameLst>
                                          <p:attrName>ppt_h</p:attrName>
                                        </p:attrNameLst>
                                      </p:cBhvr>
                                      <p:tavLst>
                                        <p:tav tm="0">
                                          <p:val>
                                            <p:strVal val="#ppt_h"/>
                                          </p:val>
                                        </p:tav>
                                        <p:tav tm="100000">
                                          <p:val>
                                            <p:strVal val="#ppt_h"/>
                                          </p:val>
                                        </p:tav>
                                      </p:tavLst>
                                    </p:anim>
                                    <p:animEffect transition="in" filter="fade">
                                      <p:cBhvr>
                                        <p:cTn id="24"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381000"/>
            <a:ext cx="7772400" cy="533400"/>
          </a:xfrm>
        </p:spPr>
        <p:txBody>
          <a:bodyPr/>
          <a:lstStyle/>
          <a:p>
            <a:pPr eaLnBrk="1" hangingPunct="1"/>
            <a:r>
              <a:rPr lang="en-US" sz="2800" b="1" smtClean="0">
                <a:solidFill>
                  <a:srgbClr val="339933"/>
                </a:solidFill>
              </a:rPr>
              <a:t>Suras of the Qur’an in Chronological Order</a:t>
            </a:r>
          </a:p>
        </p:txBody>
      </p:sp>
      <p:pic>
        <p:nvPicPr>
          <p:cNvPr id="24579" name="Picture 3"/>
          <p:cNvPicPr>
            <a:picLocks noChangeAspect="1" noChangeArrowheads="1"/>
          </p:cNvPicPr>
          <p:nvPr/>
        </p:nvPicPr>
        <p:blipFill>
          <a:blip r:embed="rId3" cstate="print"/>
          <a:srcRect l="11290" t="20833" r="8871" b="11458"/>
          <a:stretch>
            <a:fillRect/>
          </a:stretch>
        </p:blipFill>
        <p:spPr bwMode="auto">
          <a:xfrm>
            <a:off x="914400" y="1066800"/>
            <a:ext cx="7543800" cy="5410200"/>
          </a:xfrm>
          <a:prstGeom prst="rect">
            <a:avLst/>
          </a:prstGeom>
          <a:noFill/>
          <a:ln w="9525">
            <a:noFill/>
            <a:miter lim="800000"/>
            <a:headEnd/>
            <a:tailEnd/>
          </a:ln>
        </p:spPr>
      </p:pic>
      <p:grpSp>
        <p:nvGrpSpPr>
          <p:cNvPr id="24580" name="Group 4"/>
          <p:cNvGrpSpPr>
            <a:grpSpLocks/>
          </p:cNvGrpSpPr>
          <p:nvPr/>
        </p:nvGrpSpPr>
        <p:grpSpPr bwMode="auto">
          <a:xfrm>
            <a:off x="5334000" y="838200"/>
            <a:ext cx="2819400" cy="3124200"/>
            <a:chOff x="3360" y="528"/>
            <a:chExt cx="1776" cy="1968"/>
          </a:xfrm>
        </p:grpSpPr>
        <p:sp>
          <p:nvSpPr>
            <p:cNvPr id="24590" name="Oval 5"/>
            <p:cNvSpPr>
              <a:spLocks noChangeArrowheads="1"/>
            </p:cNvSpPr>
            <p:nvPr/>
          </p:nvSpPr>
          <p:spPr bwMode="auto">
            <a:xfrm>
              <a:off x="4848" y="1680"/>
              <a:ext cx="288" cy="192"/>
            </a:xfrm>
            <a:prstGeom prst="ellipse">
              <a:avLst/>
            </a:prstGeom>
            <a:noFill/>
            <a:ln w="38100">
              <a:solidFill>
                <a:srgbClr val="008000"/>
              </a:solidFill>
              <a:round/>
              <a:headEnd/>
              <a:tailEnd/>
            </a:ln>
          </p:spPr>
          <p:txBody>
            <a:bodyPr wrap="none" anchor="ctr"/>
            <a:lstStyle/>
            <a:p>
              <a:endParaRPr lang="en-US">
                <a:solidFill>
                  <a:srgbClr val="000000"/>
                </a:solidFill>
                <a:latin typeface="Calibri" pitchFamily="34" charset="0"/>
              </a:endParaRPr>
            </a:p>
          </p:txBody>
        </p:sp>
        <p:sp>
          <p:nvSpPr>
            <p:cNvPr id="845830" name="AutoShape 6"/>
            <p:cNvSpPr>
              <a:spLocks noChangeArrowheads="1"/>
            </p:cNvSpPr>
            <p:nvPr/>
          </p:nvSpPr>
          <p:spPr bwMode="auto">
            <a:xfrm>
              <a:off x="3360" y="528"/>
              <a:ext cx="1248" cy="1968"/>
            </a:xfrm>
            <a:prstGeom prst="wedgeRoundRectCallout">
              <a:avLst>
                <a:gd name="adj1" fmla="val 68588"/>
                <a:gd name="adj2" fmla="val 11940"/>
                <a:gd name="adj3" fmla="val 16667"/>
              </a:avLst>
            </a:prstGeom>
            <a:solidFill>
              <a:srgbClr val="FFFF66"/>
            </a:solidFill>
            <a:ln w="38100">
              <a:solidFill>
                <a:srgbClr val="008000"/>
              </a:solidFill>
              <a:miter lim="800000"/>
              <a:headEnd/>
              <a:tailEnd/>
            </a:ln>
            <a:effectLst/>
          </p:spPr>
          <p:txBody>
            <a:bodyPr/>
            <a:lstStyle/>
            <a:p>
              <a:pPr algn="ctr" fontAlgn="auto">
                <a:lnSpc>
                  <a:spcPct val="80000"/>
                </a:lnSpc>
                <a:spcBef>
                  <a:spcPct val="20000"/>
                </a:spcBef>
                <a:spcAft>
                  <a:spcPts val="0"/>
                </a:spcAft>
                <a:defRPr/>
              </a:pPr>
              <a:r>
                <a:rPr lang="en-US" b="1" u="sng" dirty="0">
                  <a:solidFill>
                    <a:srgbClr val="CC0000"/>
                  </a:solidFill>
                  <a:effectLst>
                    <a:outerShdw blurRad="38100" dist="38100" dir="2700000" algn="tl">
                      <a:srgbClr val="000000"/>
                    </a:outerShdw>
                  </a:effectLst>
                  <a:latin typeface="+mn-lt"/>
                </a:rPr>
                <a:t>This</a:t>
              </a:r>
            </a:p>
            <a:p>
              <a:pPr fontAlgn="auto">
                <a:lnSpc>
                  <a:spcPct val="80000"/>
                </a:lnSpc>
                <a:spcBef>
                  <a:spcPct val="20000"/>
                </a:spcBef>
                <a:spcAft>
                  <a:spcPts val="0"/>
                </a:spcAft>
                <a:buFontTx/>
                <a:buChar char="•"/>
                <a:defRPr/>
              </a:pPr>
              <a:r>
                <a:rPr lang="en-US" b="1" dirty="0">
                  <a:solidFill>
                    <a:srgbClr val="008000"/>
                  </a:solidFill>
                  <a:effectLst>
                    <a:outerShdw blurRad="38100" dist="38100" dir="2700000" algn="tl">
                      <a:srgbClr val="000000"/>
                    </a:outerShdw>
                  </a:effectLst>
                  <a:latin typeface="+mn-lt"/>
                </a:rPr>
                <a:t>Whoever seeks a religion other than Islam will never have it accepted of him</a:t>
              </a:r>
              <a:r>
                <a:rPr lang="en-US" dirty="0">
                  <a:solidFill>
                    <a:srgbClr val="008000"/>
                  </a:solidFill>
                  <a:latin typeface="+mn-lt"/>
                </a:rPr>
                <a:t>, and he will be of those who have truly failed in the hereafter  </a:t>
              </a:r>
            </a:p>
            <a:p>
              <a:pPr algn="r" fontAlgn="auto">
                <a:lnSpc>
                  <a:spcPct val="80000"/>
                </a:lnSpc>
                <a:spcBef>
                  <a:spcPct val="20000"/>
                </a:spcBef>
                <a:spcAft>
                  <a:spcPts val="0"/>
                </a:spcAft>
                <a:defRPr/>
              </a:pPr>
              <a:r>
                <a:rPr lang="en-US" b="1" dirty="0">
                  <a:solidFill>
                    <a:prstClr val="black"/>
                  </a:solidFill>
                  <a:latin typeface="+mn-lt"/>
                </a:rPr>
                <a:t>(Qur’an 3:85)</a:t>
              </a:r>
            </a:p>
          </p:txBody>
        </p:sp>
      </p:grpSp>
      <p:sp>
        <p:nvSpPr>
          <p:cNvPr id="845831" name="AutoShape 7"/>
          <p:cNvSpPr>
            <a:spLocks noChangeArrowheads="1"/>
          </p:cNvSpPr>
          <p:nvPr/>
        </p:nvSpPr>
        <p:spPr bwMode="auto">
          <a:xfrm>
            <a:off x="381000" y="3429000"/>
            <a:ext cx="4419600" cy="3124200"/>
          </a:xfrm>
          <a:prstGeom prst="wedgeRoundRectCallout">
            <a:avLst>
              <a:gd name="adj1" fmla="val 113255"/>
              <a:gd name="adj2" fmla="val 34755"/>
              <a:gd name="adj3" fmla="val 16667"/>
            </a:avLst>
          </a:prstGeom>
          <a:solidFill>
            <a:srgbClr val="FFFF66"/>
          </a:solidFill>
          <a:ln w="38100">
            <a:solidFill>
              <a:srgbClr val="008000"/>
            </a:solidFill>
            <a:miter lim="800000"/>
            <a:headEnd/>
            <a:tailEnd/>
          </a:ln>
          <a:effectLst/>
        </p:spPr>
        <p:txBody>
          <a:bodyPr/>
          <a:lstStyle/>
          <a:p>
            <a:pPr algn="ctr" fontAlgn="auto">
              <a:lnSpc>
                <a:spcPct val="80000"/>
              </a:lnSpc>
              <a:spcBef>
                <a:spcPct val="20000"/>
              </a:spcBef>
              <a:spcAft>
                <a:spcPts val="0"/>
              </a:spcAft>
              <a:defRPr/>
            </a:pPr>
            <a:r>
              <a:rPr lang="en-US" b="1" u="sng" dirty="0">
                <a:solidFill>
                  <a:srgbClr val="CC0000"/>
                </a:solidFill>
                <a:effectLst>
                  <a:outerShdw blurRad="38100" dist="38100" dir="2700000" algn="tl">
                    <a:srgbClr val="000000"/>
                  </a:outerShdw>
                </a:effectLst>
                <a:latin typeface="+mn-lt"/>
              </a:rPr>
              <a:t>And This</a:t>
            </a:r>
          </a:p>
          <a:p>
            <a:pPr fontAlgn="auto">
              <a:spcBef>
                <a:spcPts val="0"/>
              </a:spcBef>
              <a:spcAft>
                <a:spcPts val="0"/>
              </a:spcAft>
              <a:defRPr/>
            </a:pPr>
            <a:r>
              <a:rPr lang="en-US" b="1" dirty="0">
                <a:solidFill>
                  <a:srgbClr val="008000"/>
                </a:solidFill>
                <a:effectLst>
                  <a:outerShdw blurRad="38100" dist="38100" dir="2700000" algn="tl">
                    <a:srgbClr val="000000"/>
                  </a:outerShdw>
                </a:effectLst>
                <a:latin typeface="+mn-lt"/>
              </a:rPr>
              <a:t>Fight those who believe not in Allah nor the Last Day</a:t>
            </a:r>
            <a:r>
              <a:rPr lang="en-US" dirty="0">
                <a:solidFill>
                  <a:srgbClr val="008000"/>
                </a:solidFill>
                <a:latin typeface="+mn-lt"/>
              </a:rPr>
              <a:t>, nor hold that forbidden which hath been forbidden by Allah and His Apostle, nor acknowledge the religion of truth, </a:t>
            </a:r>
            <a:r>
              <a:rPr lang="en-US" b="1" dirty="0">
                <a:solidFill>
                  <a:srgbClr val="008000"/>
                </a:solidFill>
                <a:effectLst>
                  <a:outerShdw blurRad="38100" dist="38100" dir="2700000" algn="tl">
                    <a:srgbClr val="000000"/>
                  </a:outerShdw>
                </a:effectLst>
                <a:latin typeface="+mn-lt"/>
              </a:rPr>
              <a:t>even if they are of the people of the Book</a:t>
            </a:r>
            <a:r>
              <a:rPr lang="en-US" dirty="0">
                <a:solidFill>
                  <a:srgbClr val="008000"/>
                </a:solidFill>
                <a:latin typeface="+mn-lt"/>
              </a:rPr>
              <a:t>, until they pay the jizya with willing submission, and feel themselves subdued.</a:t>
            </a:r>
            <a:r>
              <a:rPr lang="en-US" dirty="0">
                <a:solidFill>
                  <a:prstClr val="black"/>
                </a:solidFill>
                <a:latin typeface="+mn-lt"/>
              </a:rPr>
              <a:t>  </a:t>
            </a:r>
            <a:r>
              <a:rPr lang="en-US" b="1" dirty="0">
                <a:solidFill>
                  <a:prstClr val="black"/>
                </a:solidFill>
                <a:latin typeface="+mn-lt"/>
              </a:rPr>
              <a:t>(Qur’an 9:29)</a:t>
            </a:r>
          </a:p>
        </p:txBody>
      </p:sp>
      <p:grpSp>
        <p:nvGrpSpPr>
          <p:cNvPr id="3" name="Group 8"/>
          <p:cNvGrpSpPr>
            <a:grpSpLocks/>
          </p:cNvGrpSpPr>
          <p:nvPr/>
        </p:nvGrpSpPr>
        <p:grpSpPr bwMode="auto">
          <a:xfrm>
            <a:off x="228600" y="228600"/>
            <a:ext cx="7924800" cy="5992813"/>
            <a:chOff x="144" y="144"/>
            <a:chExt cx="4992" cy="3775"/>
          </a:xfrm>
        </p:grpSpPr>
        <p:sp>
          <p:nvSpPr>
            <p:cNvPr id="845833" name="AutoShape 9"/>
            <p:cNvSpPr>
              <a:spLocks noChangeArrowheads="1"/>
            </p:cNvSpPr>
            <p:nvPr/>
          </p:nvSpPr>
          <p:spPr bwMode="auto">
            <a:xfrm>
              <a:off x="144" y="144"/>
              <a:ext cx="2832" cy="1488"/>
            </a:xfrm>
            <a:prstGeom prst="wedgeRoundRectCallout">
              <a:avLst>
                <a:gd name="adj1" fmla="val 113241"/>
                <a:gd name="adj2" fmla="val 192338"/>
                <a:gd name="adj3" fmla="val 16667"/>
              </a:avLst>
            </a:prstGeom>
            <a:solidFill>
              <a:srgbClr val="FFFF66"/>
            </a:solidFill>
            <a:ln w="38100">
              <a:solidFill>
                <a:srgbClr val="008000"/>
              </a:solidFill>
              <a:miter lim="800000"/>
              <a:headEnd/>
              <a:tailEnd/>
            </a:ln>
            <a:effectLst/>
          </p:spPr>
          <p:txBody>
            <a:bodyPr/>
            <a:lstStyle/>
            <a:p>
              <a:pPr algn="ctr" fontAlgn="auto">
                <a:lnSpc>
                  <a:spcPct val="80000"/>
                </a:lnSpc>
                <a:spcBef>
                  <a:spcPct val="20000"/>
                </a:spcBef>
                <a:spcAft>
                  <a:spcPts val="0"/>
                </a:spcAft>
                <a:defRPr/>
              </a:pPr>
              <a:r>
                <a:rPr lang="en-US" b="1" u="sng" dirty="0">
                  <a:solidFill>
                    <a:srgbClr val="CC0000"/>
                  </a:solidFill>
                  <a:effectLst>
                    <a:outerShdw blurRad="38100" dist="38100" dir="2700000" algn="tl">
                      <a:srgbClr val="000000"/>
                    </a:outerShdw>
                  </a:effectLst>
                  <a:latin typeface="+mn-lt"/>
                </a:rPr>
                <a:t>Results in This </a:t>
              </a:r>
            </a:p>
            <a:p>
              <a:pPr fontAlgn="auto">
                <a:lnSpc>
                  <a:spcPct val="80000"/>
                </a:lnSpc>
                <a:spcBef>
                  <a:spcPct val="20000"/>
                </a:spcBef>
                <a:spcAft>
                  <a:spcPts val="0"/>
                </a:spcAft>
                <a:buFontTx/>
                <a:buChar char="•"/>
                <a:defRPr/>
              </a:pPr>
              <a:r>
                <a:rPr lang="en-US" b="1" dirty="0">
                  <a:solidFill>
                    <a:srgbClr val="008000"/>
                  </a:solidFill>
                  <a:effectLst>
                    <a:outerShdw blurRad="38100" dist="38100" dir="2700000" algn="tl">
                      <a:srgbClr val="000000"/>
                    </a:outerShdw>
                  </a:effectLst>
                  <a:latin typeface="+mn-lt"/>
                </a:rPr>
                <a:t>Fight and slay the unbelievers wherever ye find them, and lie in wait for them in every stratagem of war</a:t>
              </a:r>
              <a:r>
                <a:rPr lang="en-US" dirty="0">
                  <a:solidFill>
                    <a:srgbClr val="008000"/>
                  </a:solidFill>
                  <a:latin typeface="+mn-lt"/>
                </a:rPr>
                <a:t>.  But if they repent, and establish regular prayers and practice regular charity, then open the way for them; for Allah is Oft-forgiving, Most Merciful.</a:t>
              </a:r>
            </a:p>
            <a:p>
              <a:pPr algn="r" fontAlgn="auto">
                <a:lnSpc>
                  <a:spcPct val="80000"/>
                </a:lnSpc>
                <a:spcBef>
                  <a:spcPct val="20000"/>
                </a:spcBef>
                <a:spcAft>
                  <a:spcPts val="0"/>
                </a:spcAft>
                <a:defRPr/>
              </a:pPr>
              <a:r>
                <a:rPr lang="en-US" dirty="0">
                  <a:solidFill>
                    <a:prstClr val="black"/>
                  </a:solidFill>
                  <a:latin typeface="+mn-lt"/>
                </a:rPr>
                <a:t>  </a:t>
              </a:r>
              <a:r>
                <a:rPr lang="en-US" b="1" dirty="0">
                  <a:solidFill>
                    <a:prstClr val="black"/>
                  </a:solidFill>
                  <a:latin typeface="+mn-lt"/>
                </a:rPr>
                <a:t>(Qur’an 9:5)</a:t>
              </a:r>
            </a:p>
          </p:txBody>
        </p:sp>
        <p:sp>
          <p:nvSpPr>
            <p:cNvPr id="24589" name="Oval 10"/>
            <p:cNvSpPr>
              <a:spLocks noChangeArrowheads="1"/>
            </p:cNvSpPr>
            <p:nvPr/>
          </p:nvSpPr>
          <p:spPr bwMode="auto">
            <a:xfrm>
              <a:off x="4848" y="3744"/>
              <a:ext cx="288" cy="175"/>
            </a:xfrm>
            <a:prstGeom prst="ellipse">
              <a:avLst/>
            </a:prstGeom>
            <a:noFill/>
            <a:ln w="38100">
              <a:solidFill>
                <a:srgbClr val="008000"/>
              </a:solidFill>
              <a:round/>
              <a:headEnd/>
              <a:tailEnd/>
            </a:ln>
          </p:spPr>
          <p:txBody>
            <a:bodyPr wrap="none" anchor="ctr"/>
            <a:lstStyle/>
            <a:p>
              <a:endParaRPr lang="en-US">
                <a:solidFill>
                  <a:srgbClr val="000000"/>
                </a:solidFill>
                <a:latin typeface="Calibri" pitchFamily="34" charset="0"/>
              </a:endParaRPr>
            </a:p>
          </p:txBody>
        </p:sp>
      </p:grpSp>
      <p:sp>
        <p:nvSpPr>
          <p:cNvPr id="61447" name="Slide Number Placeholder 1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8C1C519-20CB-4B1F-86B1-2C3A5C99FB94}" type="slidenum">
              <a:rPr lang="en-US" smtClean="0">
                <a:solidFill>
                  <a:srgbClr val="898989"/>
                </a:solidFill>
              </a:rPr>
              <a:pPr fontAlgn="base">
                <a:spcBef>
                  <a:spcPct val="0"/>
                </a:spcBef>
                <a:spcAft>
                  <a:spcPct val="0"/>
                </a:spcAft>
                <a:defRPr/>
              </a:pPr>
              <a:t>33</a:t>
            </a:fld>
            <a:endParaRPr lang="en-US" smtClean="0">
              <a:solidFill>
                <a:srgbClr val="898989"/>
              </a:solidFill>
            </a:endParaRPr>
          </a:p>
        </p:txBody>
      </p:sp>
      <p:pic>
        <p:nvPicPr>
          <p:cNvPr id="13" name="Picture 2"/>
          <p:cNvPicPr>
            <a:picLocks noChangeAspect="1" noChangeArrowheads="1"/>
          </p:cNvPicPr>
          <p:nvPr/>
        </p:nvPicPr>
        <p:blipFill>
          <a:blip r:embed="rId4" cstate="print"/>
          <a:srcRect l="30952" t="18286" r="31429" b="35238"/>
          <a:stretch>
            <a:fillRect/>
          </a:stretch>
        </p:blipFill>
        <p:spPr bwMode="auto">
          <a:xfrm rot="21390672">
            <a:off x="168275" y="184150"/>
            <a:ext cx="4083050" cy="3152775"/>
          </a:xfrm>
          <a:prstGeom prst="rect">
            <a:avLst/>
          </a:prstGeom>
          <a:ln>
            <a:noFill/>
          </a:ln>
          <a:effectLst>
            <a:outerShdw blurRad="292100" dist="139700" dir="2700000" algn="tl" rotWithShape="0">
              <a:srgbClr val="333333">
                <a:alpha val="65000"/>
              </a:srgbClr>
            </a:outerShdw>
          </a:effectLst>
        </p:spPr>
      </p:pic>
      <p:pic>
        <p:nvPicPr>
          <p:cNvPr id="14" name="Picture 2"/>
          <p:cNvPicPr>
            <a:picLocks noChangeAspect="1" noChangeArrowheads="1"/>
          </p:cNvPicPr>
          <p:nvPr/>
        </p:nvPicPr>
        <p:blipFill>
          <a:blip r:embed="rId5" cstate="print"/>
          <a:srcRect l="29524" t="17524" r="31905" b="35238"/>
          <a:stretch>
            <a:fillRect/>
          </a:stretch>
        </p:blipFill>
        <p:spPr bwMode="auto">
          <a:xfrm rot="21357769">
            <a:off x="4754563" y="688975"/>
            <a:ext cx="4392612" cy="3363913"/>
          </a:xfrm>
          <a:prstGeom prst="rect">
            <a:avLst/>
          </a:prstGeom>
          <a:ln>
            <a:noFill/>
          </a:ln>
          <a:effectLst>
            <a:outerShdw blurRad="292100" dist="139700" dir="2700000" algn="tl" rotWithShape="0">
              <a:srgbClr val="333333">
                <a:alpha val="65000"/>
              </a:srgbClr>
            </a:outerShdw>
          </a:effectLst>
        </p:spPr>
      </p:pic>
      <p:pic>
        <p:nvPicPr>
          <p:cNvPr id="15" name="Picture 2"/>
          <p:cNvPicPr>
            <a:picLocks noChangeAspect="1" noChangeArrowheads="1"/>
          </p:cNvPicPr>
          <p:nvPr/>
        </p:nvPicPr>
        <p:blipFill>
          <a:blip r:embed="rId6" cstate="print"/>
          <a:srcRect l="30476" t="19810" r="32857" b="34476"/>
          <a:stretch>
            <a:fillRect/>
          </a:stretch>
        </p:blipFill>
        <p:spPr bwMode="auto">
          <a:xfrm rot="21409646">
            <a:off x="312738" y="3611563"/>
            <a:ext cx="3979862" cy="3101975"/>
          </a:xfrm>
          <a:prstGeom prst="rect">
            <a:avLst/>
          </a:prstGeom>
          <a:ln>
            <a:noFill/>
          </a:ln>
          <a:effectLst>
            <a:outerShdw blurRad="292100" dist="139700" dir="2700000" algn="tl" rotWithShape="0">
              <a:srgbClr val="333333">
                <a:alpha val="65000"/>
              </a:srgbClr>
            </a:outerShdw>
          </a:effectLst>
        </p:spPr>
      </p:pic>
      <p:pic>
        <p:nvPicPr>
          <p:cNvPr id="16" name="Picture 2"/>
          <p:cNvPicPr>
            <a:picLocks noChangeAspect="1" noChangeArrowheads="1"/>
          </p:cNvPicPr>
          <p:nvPr/>
        </p:nvPicPr>
        <p:blipFill>
          <a:blip r:embed="rId7" cstate="print"/>
          <a:srcRect l="11429" t="9143" r="13333" b="12381"/>
          <a:stretch>
            <a:fillRect/>
          </a:stretch>
        </p:blipFill>
        <p:spPr bwMode="auto">
          <a:xfrm rot="21200393">
            <a:off x="725488" y="617538"/>
            <a:ext cx="5594350" cy="3646487"/>
          </a:xfrm>
          <a:prstGeom prst="rect">
            <a:avLst/>
          </a:prstGeom>
          <a:ln w="38100">
            <a:solidFill>
              <a:srgbClr val="FFC000"/>
            </a:solid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45831"/>
                                        </p:tgtEl>
                                        <p:attrNameLst>
                                          <p:attrName>style.visibility</p:attrName>
                                        </p:attrNameLst>
                                      </p:cBhvr>
                                      <p:to>
                                        <p:strVal val="visible"/>
                                      </p:to>
                                    </p:set>
                                    <p:animEffect transition="in" filter="dissolve">
                                      <p:cBhvr>
                                        <p:cTn id="12" dur="500"/>
                                        <p:tgtEl>
                                          <p:spTgt spid="845831"/>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1000" fill="hold"/>
                                        <p:tgtEl>
                                          <p:spTgt spid="14"/>
                                        </p:tgtEl>
                                        <p:attrNameLst>
                                          <p:attrName>ppt_w</p:attrName>
                                        </p:attrNameLst>
                                      </p:cBhvr>
                                      <p:tavLst>
                                        <p:tav tm="0">
                                          <p:val>
                                            <p:strVal val="#ppt_w*0.70"/>
                                          </p:val>
                                        </p:tav>
                                        <p:tav tm="100000">
                                          <p:val>
                                            <p:strVal val="#ppt_w"/>
                                          </p:val>
                                        </p:tav>
                                      </p:tavLst>
                                    </p:anim>
                                    <p:anim calcmode="lin" valueType="num">
                                      <p:cBhvr>
                                        <p:cTn id="18" dur="1000" fill="hold"/>
                                        <p:tgtEl>
                                          <p:spTgt spid="14"/>
                                        </p:tgtEl>
                                        <p:attrNameLst>
                                          <p:attrName>ppt_h</p:attrName>
                                        </p:attrNameLst>
                                      </p:cBhvr>
                                      <p:tavLst>
                                        <p:tav tm="0">
                                          <p:val>
                                            <p:strVal val="#ppt_h"/>
                                          </p:val>
                                        </p:tav>
                                        <p:tav tm="100000">
                                          <p:val>
                                            <p:strVal val="#ppt_h"/>
                                          </p:val>
                                        </p:tav>
                                      </p:tavLst>
                                    </p:anim>
                                    <p:animEffect transition="in" filter="fade">
                                      <p:cBhvr>
                                        <p:cTn id="19" dur="10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1000" fill="hold"/>
                                        <p:tgtEl>
                                          <p:spTgt spid="13"/>
                                        </p:tgtEl>
                                        <p:attrNameLst>
                                          <p:attrName>ppt_w</p:attrName>
                                        </p:attrNameLst>
                                      </p:cBhvr>
                                      <p:tavLst>
                                        <p:tav tm="0">
                                          <p:val>
                                            <p:strVal val="#ppt_w*0.70"/>
                                          </p:val>
                                        </p:tav>
                                        <p:tav tm="100000">
                                          <p:val>
                                            <p:strVal val="#ppt_w"/>
                                          </p:val>
                                        </p:tav>
                                      </p:tavLst>
                                    </p:anim>
                                    <p:anim calcmode="lin" valueType="num">
                                      <p:cBhvr>
                                        <p:cTn id="25" dur="1000" fill="hold"/>
                                        <p:tgtEl>
                                          <p:spTgt spid="13"/>
                                        </p:tgtEl>
                                        <p:attrNameLst>
                                          <p:attrName>ppt_h</p:attrName>
                                        </p:attrNameLst>
                                      </p:cBhvr>
                                      <p:tavLst>
                                        <p:tav tm="0">
                                          <p:val>
                                            <p:strVal val="#ppt_h"/>
                                          </p:val>
                                        </p:tav>
                                        <p:tav tm="100000">
                                          <p:val>
                                            <p:strVal val="#ppt_h"/>
                                          </p:val>
                                        </p:tav>
                                      </p:tavLst>
                                    </p:anim>
                                    <p:animEffect transition="in" filter="fade">
                                      <p:cBhvr>
                                        <p:cTn id="26" dur="10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1000" fill="hold"/>
                                        <p:tgtEl>
                                          <p:spTgt spid="15"/>
                                        </p:tgtEl>
                                        <p:attrNameLst>
                                          <p:attrName>ppt_w</p:attrName>
                                        </p:attrNameLst>
                                      </p:cBhvr>
                                      <p:tavLst>
                                        <p:tav tm="0">
                                          <p:val>
                                            <p:strVal val="#ppt_w*0.70"/>
                                          </p:val>
                                        </p:tav>
                                        <p:tav tm="100000">
                                          <p:val>
                                            <p:strVal val="#ppt_w"/>
                                          </p:val>
                                        </p:tav>
                                      </p:tavLst>
                                    </p:anim>
                                    <p:anim calcmode="lin" valueType="num">
                                      <p:cBhvr>
                                        <p:cTn id="32" dur="1000" fill="hold"/>
                                        <p:tgtEl>
                                          <p:spTgt spid="15"/>
                                        </p:tgtEl>
                                        <p:attrNameLst>
                                          <p:attrName>ppt_h</p:attrName>
                                        </p:attrNameLst>
                                      </p:cBhvr>
                                      <p:tavLst>
                                        <p:tav tm="0">
                                          <p:val>
                                            <p:strVal val="#ppt_h"/>
                                          </p:val>
                                        </p:tav>
                                        <p:tav tm="100000">
                                          <p:val>
                                            <p:strVal val="#ppt_h"/>
                                          </p:val>
                                        </p:tav>
                                      </p:tavLst>
                                    </p:anim>
                                    <p:animEffect transition="in" filter="fade">
                                      <p:cBhvr>
                                        <p:cTn id="33" dur="10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dissolve">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58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274638"/>
            <a:ext cx="9144000" cy="792162"/>
          </a:xfrm>
        </p:spPr>
        <p:txBody>
          <a:bodyPr rtlCol="0">
            <a:normAutofit/>
          </a:bodyPr>
          <a:lstStyle/>
          <a:p>
            <a:pPr eaLnBrk="1" fontAlgn="auto" hangingPunct="1">
              <a:spcAft>
                <a:spcPts val="0"/>
              </a:spcAft>
              <a:defRPr/>
            </a:pPr>
            <a:r>
              <a:rPr lang="en-US" sz="3200" b="1" dirty="0" smtClean="0">
                <a:solidFill>
                  <a:srgbClr val="C00000"/>
                </a:solidFill>
                <a:effectLst>
                  <a:outerShdw blurRad="38100" dist="38100" dir="2700000" algn="tl">
                    <a:srgbClr val="000000">
                      <a:alpha val="43137"/>
                    </a:srgbClr>
                  </a:outerShdw>
                </a:effectLst>
              </a:rPr>
              <a:t>Iraqi &amp; Afghan Constitutions Refer to It!</a:t>
            </a:r>
            <a:endParaRPr lang="en-US" sz="3600" b="1" dirty="0" smtClean="0">
              <a:solidFill>
                <a:srgbClr val="C00000"/>
              </a:solidFill>
              <a:effectLst>
                <a:outerShdw blurRad="38100" dist="38100" dir="2700000" algn="tl">
                  <a:srgbClr val="000000">
                    <a:alpha val="43137"/>
                  </a:srgbClr>
                </a:outerShdw>
              </a:effectLst>
            </a:endParaRPr>
          </a:p>
        </p:txBody>
      </p:sp>
      <p:sp>
        <p:nvSpPr>
          <p:cNvPr id="23555" name="Rectangle 3"/>
          <p:cNvSpPr>
            <a:spLocks noGrp="1" noChangeArrowheads="1"/>
          </p:cNvSpPr>
          <p:nvPr>
            <p:ph type="body" idx="1"/>
          </p:nvPr>
        </p:nvSpPr>
        <p:spPr>
          <a:xfrm>
            <a:off x="457200" y="1143000"/>
            <a:ext cx="8229600" cy="4983163"/>
          </a:xfrm>
        </p:spPr>
        <p:txBody>
          <a:bodyPr rtlCol="0">
            <a:normAutofit fontScale="92500" lnSpcReduction="20000"/>
          </a:bodyPr>
          <a:lstStyle/>
          <a:p>
            <a:pPr eaLnBrk="1" fontAlgn="auto" hangingPunct="1">
              <a:lnSpc>
                <a:spcPct val="90000"/>
              </a:lnSpc>
              <a:spcAft>
                <a:spcPts val="0"/>
              </a:spcAft>
              <a:buFontTx/>
              <a:buNone/>
              <a:defRPr/>
            </a:pPr>
            <a:r>
              <a:rPr lang="en-US" sz="2800" b="1" i="1" u="sng" dirty="0" smtClean="0">
                <a:solidFill>
                  <a:srgbClr val="C00000"/>
                </a:solidFill>
                <a:effectLst>
                  <a:outerShdw blurRad="38100" dist="38100" dir="2700000" algn="tl">
                    <a:srgbClr val="000000">
                      <a:alpha val="43137"/>
                    </a:srgbClr>
                  </a:outerShdw>
                </a:effectLst>
              </a:rPr>
              <a:t>Iraq</a:t>
            </a:r>
          </a:p>
          <a:p>
            <a:pPr eaLnBrk="1" fontAlgn="auto" hangingPunct="1">
              <a:lnSpc>
                <a:spcPct val="90000"/>
              </a:lnSpc>
              <a:spcAft>
                <a:spcPts val="0"/>
              </a:spcAft>
              <a:buFont typeface="Arial" pitchFamily="34" charset="0"/>
              <a:buChar char="•"/>
              <a:defRPr/>
            </a:pPr>
            <a:r>
              <a:rPr lang="en-US" sz="2400" b="1" dirty="0" smtClean="0"/>
              <a:t>Section One, Article 2</a:t>
            </a:r>
            <a:r>
              <a:rPr lang="en-US" sz="2400" dirty="0" smtClean="0"/>
              <a:t>:</a:t>
            </a:r>
          </a:p>
          <a:p>
            <a:pPr lvl="1" eaLnBrk="1" fontAlgn="auto" hangingPunct="1">
              <a:lnSpc>
                <a:spcPct val="90000"/>
              </a:lnSpc>
              <a:spcAft>
                <a:spcPts val="0"/>
              </a:spcAft>
              <a:buFont typeface="Arial" pitchFamily="34" charset="0"/>
              <a:buChar char="–"/>
              <a:defRPr/>
            </a:pPr>
            <a:r>
              <a:rPr lang="en-US" sz="2000" b="1" dirty="0" smtClean="0"/>
              <a:t>First</a:t>
            </a:r>
            <a:r>
              <a:rPr lang="en-US" sz="2000" dirty="0" smtClean="0"/>
              <a:t>: Islam is the official religion of the State and it is a basic source of legislation:</a:t>
            </a:r>
          </a:p>
          <a:p>
            <a:pPr lvl="2" eaLnBrk="1" fontAlgn="auto" hangingPunct="1">
              <a:lnSpc>
                <a:spcPct val="90000"/>
              </a:lnSpc>
              <a:spcAft>
                <a:spcPts val="0"/>
              </a:spcAft>
              <a:buFont typeface="Arial" pitchFamily="34" charset="0"/>
              <a:buChar char="•"/>
              <a:defRPr/>
            </a:pPr>
            <a:r>
              <a:rPr lang="en-US" sz="2000" b="1" u="sng" dirty="0" smtClean="0">
                <a:solidFill>
                  <a:srgbClr val="C00000"/>
                </a:solidFill>
              </a:rPr>
              <a:t>No law can be passed that contradicts the undisputed rules of Islam</a:t>
            </a:r>
          </a:p>
          <a:p>
            <a:pPr lvl="2" eaLnBrk="1" fontAlgn="auto" hangingPunct="1">
              <a:lnSpc>
                <a:spcPct val="90000"/>
              </a:lnSpc>
              <a:spcAft>
                <a:spcPts val="0"/>
              </a:spcAft>
              <a:buFont typeface="Arial" pitchFamily="34" charset="0"/>
              <a:buNone/>
              <a:defRPr/>
            </a:pPr>
            <a:endParaRPr lang="en-US" sz="1200" b="1" u="sng" dirty="0" smtClean="0">
              <a:solidFill>
                <a:srgbClr val="C00000"/>
              </a:solidFill>
            </a:endParaRPr>
          </a:p>
          <a:p>
            <a:pPr lvl="2" eaLnBrk="1" fontAlgn="auto" hangingPunct="1">
              <a:lnSpc>
                <a:spcPct val="90000"/>
              </a:lnSpc>
              <a:spcAft>
                <a:spcPts val="0"/>
              </a:spcAft>
              <a:buFont typeface="Arial" pitchFamily="34" charset="0"/>
              <a:buChar char="•"/>
              <a:defRPr/>
            </a:pPr>
            <a:r>
              <a:rPr lang="en-US" sz="2000" b="1" u="sng" dirty="0" smtClean="0">
                <a:solidFill>
                  <a:srgbClr val="C00000"/>
                </a:solidFill>
              </a:rPr>
              <a:t>No law can be passed that contradicts the principles of democracy</a:t>
            </a:r>
          </a:p>
          <a:p>
            <a:pPr lvl="2" eaLnBrk="1" fontAlgn="auto" hangingPunct="1">
              <a:lnSpc>
                <a:spcPct val="90000"/>
              </a:lnSpc>
              <a:spcAft>
                <a:spcPts val="0"/>
              </a:spcAft>
              <a:buFont typeface="Arial" pitchFamily="34" charset="0"/>
              <a:buChar char="•"/>
              <a:defRPr/>
            </a:pPr>
            <a:endParaRPr lang="en-US" sz="1100" b="1" u="sng" dirty="0" smtClean="0">
              <a:solidFill>
                <a:srgbClr val="C00000"/>
              </a:solidFill>
            </a:endParaRPr>
          </a:p>
          <a:p>
            <a:pPr lvl="2" eaLnBrk="1" fontAlgn="auto" hangingPunct="1">
              <a:lnSpc>
                <a:spcPct val="90000"/>
              </a:lnSpc>
              <a:spcAft>
                <a:spcPts val="0"/>
              </a:spcAft>
              <a:buFont typeface="Arial" pitchFamily="34" charset="0"/>
              <a:buChar char="•"/>
              <a:defRPr/>
            </a:pPr>
            <a:r>
              <a:rPr lang="en-US" sz="2000" b="1" u="sng" dirty="0" smtClean="0">
                <a:solidFill>
                  <a:srgbClr val="C00000"/>
                </a:solidFill>
              </a:rPr>
              <a:t>No law can be passed that contradicts the rights and basic freedoms outlined in this constitution</a:t>
            </a:r>
          </a:p>
          <a:p>
            <a:pPr lvl="2" eaLnBrk="1" fontAlgn="auto" hangingPunct="1">
              <a:lnSpc>
                <a:spcPct val="90000"/>
              </a:lnSpc>
              <a:spcAft>
                <a:spcPts val="0"/>
              </a:spcAft>
              <a:buFont typeface="Arial" pitchFamily="34" charset="0"/>
              <a:buChar char="•"/>
              <a:defRPr/>
            </a:pPr>
            <a:endParaRPr lang="en-US" sz="2000" u="sng" dirty="0" smtClean="0"/>
          </a:p>
          <a:p>
            <a:pPr eaLnBrk="1" fontAlgn="auto" hangingPunct="1">
              <a:lnSpc>
                <a:spcPct val="90000"/>
              </a:lnSpc>
              <a:spcAft>
                <a:spcPts val="0"/>
              </a:spcAft>
              <a:buFontTx/>
              <a:buNone/>
              <a:defRPr/>
            </a:pPr>
            <a:r>
              <a:rPr lang="en-US" sz="2800" b="1" i="1" u="sng" dirty="0" smtClean="0">
                <a:solidFill>
                  <a:srgbClr val="C00000"/>
                </a:solidFill>
              </a:rPr>
              <a:t>Afghanistan</a:t>
            </a:r>
          </a:p>
          <a:p>
            <a:pPr eaLnBrk="1" fontAlgn="auto" hangingPunct="1">
              <a:lnSpc>
                <a:spcPct val="90000"/>
              </a:lnSpc>
              <a:spcAft>
                <a:spcPts val="0"/>
              </a:spcAft>
              <a:buFont typeface="Arial" pitchFamily="34" charset="0"/>
              <a:buChar char="•"/>
              <a:defRPr/>
            </a:pPr>
            <a:r>
              <a:rPr lang="en-US" sz="2400" b="1" dirty="0" smtClean="0"/>
              <a:t>Article 2 [Religions].  </a:t>
            </a:r>
          </a:p>
          <a:p>
            <a:pPr lvl="1" eaLnBrk="1" fontAlgn="auto" hangingPunct="1">
              <a:lnSpc>
                <a:spcPct val="90000"/>
              </a:lnSpc>
              <a:spcAft>
                <a:spcPts val="0"/>
              </a:spcAft>
              <a:buFont typeface="Arial" pitchFamily="34" charset="0"/>
              <a:buChar char="–"/>
              <a:defRPr/>
            </a:pPr>
            <a:r>
              <a:rPr lang="en-US" sz="2000" dirty="0" smtClean="0"/>
              <a:t>(1) The religion of the state of the Islamic Republic of Afghanistan is the sacred religion of Islam</a:t>
            </a:r>
          </a:p>
          <a:p>
            <a:pPr eaLnBrk="1" fontAlgn="auto" hangingPunct="1">
              <a:lnSpc>
                <a:spcPct val="90000"/>
              </a:lnSpc>
              <a:spcAft>
                <a:spcPts val="0"/>
              </a:spcAft>
              <a:buFont typeface="Arial" pitchFamily="34" charset="0"/>
              <a:buChar char="•"/>
              <a:defRPr/>
            </a:pPr>
            <a:r>
              <a:rPr lang="en-US" sz="2400" b="1" dirty="0" smtClean="0"/>
              <a:t>Article 3 [Law and Religion].</a:t>
            </a:r>
            <a:r>
              <a:rPr lang="en-US" sz="2400" dirty="0" smtClean="0"/>
              <a:t>  </a:t>
            </a:r>
          </a:p>
          <a:p>
            <a:pPr lvl="1" eaLnBrk="1" fontAlgn="auto" hangingPunct="1">
              <a:lnSpc>
                <a:spcPct val="90000"/>
              </a:lnSpc>
              <a:spcAft>
                <a:spcPts val="0"/>
              </a:spcAft>
              <a:buFont typeface="Arial" pitchFamily="34" charset="0"/>
              <a:buChar char="–"/>
              <a:defRPr/>
            </a:pPr>
            <a:r>
              <a:rPr lang="en-US" sz="2000" dirty="0" smtClean="0"/>
              <a:t>In Afghanistan, </a:t>
            </a:r>
            <a:r>
              <a:rPr lang="en-US" sz="2000" b="1" u="sng" dirty="0" smtClean="0">
                <a:solidFill>
                  <a:srgbClr val="C00000"/>
                </a:solidFill>
              </a:rPr>
              <a:t>no law can be contrary</a:t>
            </a:r>
            <a:r>
              <a:rPr lang="en-US" sz="2000" b="1" dirty="0" smtClean="0">
                <a:solidFill>
                  <a:srgbClr val="C00000"/>
                </a:solidFill>
              </a:rPr>
              <a:t> to the beliefs and provisions of the sacred religion of Islam</a:t>
            </a:r>
            <a:endParaRPr lang="en-US" b="1" dirty="0" smtClean="0">
              <a:solidFill>
                <a:srgbClr val="C00000"/>
              </a:solidFill>
            </a:endParaRPr>
          </a:p>
        </p:txBody>
      </p:sp>
      <p:sp>
        <p:nvSpPr>
          <p:cNvPr id="5" name="Slide Number Placeholder 4"/>
          <p:cNvSpPr>
            <a:spLocks noGrp="1"/>
          </p:cNvSpPr>
          <p:nvPr>
            <p:ph type="sldNum" sz="quarter" idx="12"/>
          </p:nvPr>
        </p:nvSpPr>
        <p:spPr/>
        <p:txBody>
          <a:bodyPr/>
          <a:lstStyle/>
          <a:p>
            <a:pPr>
              <a:defRPr/>
            </a:pPr>
            <a:fld id="{E67DD74D-8301-4112-8DC0-431431528487}" type="slidenum">
              <a:rPr lang="en-US">
                <a:solidFill>
                  <a:schemeClr val="tx1">
                    <a:tint val="75000"/>
                  </a:schemeClr>
                </a:solidFill>
              </a:rPr>
              <a:pPr>
                <a:defRPr/>
              </a:pPr>
              <a:t>34</a:t>
            </a:fld>
            <a:endParaRPr lang="en-US">
              <a:solidFill>
                <a:schemeClr val="tx1">
                  <a:tint val="75000"/>
                </a:schemeClr>
              </a:solidFill>
            </a:endParaRPr>
          </a:p>
        </p:txBody>
      </p:sp>
      <p:sp>
        <p:nvSpPr>
          <p:cNvPr id="7" name="Oval 6"/>
          <p:cNvSpPr/>
          <p:nvPr/>
        </p:nvSpPr>
        <p:spPr>
          <a:xfrm>
            <a:off x="1905000" y="1371600"/>
            <a:ext cx="5257800" cy="4191000"/>
          </a:xfrm>
          <a:prstGeom prst="ellipse">
            <a:avLst/>
          </a:prstGeom>
          <a:solidFill>
            <a:srgbClr val="C00000"/>
          </a:solidFill>
          <a:ln w="63500">
            <a:noFill/>
          </a:ln>
          <a:effectLst>
            <a:outerShdw blurRad="165100" sx="108000" sy="108000" algn="ctr" rotWithShape="0">
              <a:srgbClr val="C00000">
                <a:alpha val="95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bg1"/>
                </a:solidFill>
                <a:effectLst>
                  <a:outerShdw blurRad="38100" dist="38100" dir="2700000" algn="tl">
                    <a:srgbClr val="000000">
                      <a:alpha val="43137"/>
                    </a:srgbClr>
                  </a:outerShdw>
                </a:effectLst>
              </a:rPr>
              <a:t>Doesn’t this mean </a:t>
            </a:r>
          </a:p>
          <a:p>
            <a:pPr algn="ctr" fontAlgn="auto">
              <a:spcBef>
                <a:spcPts val="0"/>
              </a:spcBef>
              <a:spcAft>
                <a:spcPts val="0"/>
              </a:spcAft>
              <a:defRPr/>
            </a:pPr>
            <a:r>
              <a:rPr lang="en-US" sz="2400" b="1" dirty="0">
                <a:solidFill>
                  <a:schemeClr val="bg1"/>
                </a:solidFill>
                <a:effectLst>
                  <a:outerShdw blurRad="38100" dist="38100" dir="2700000" algn="tl">
                    <a:srgbClr val="000000">
                      <a:alpha val="43137"/>
                    </a:srgbClr>
                  </a:outerShdw>
                </a:effectLst>
              </a:rPr>
              <a:t>al-Qaeda’s long-term objectives were met to the exclusion of U.S. objectives in Constitutions WE drafted?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4638"/>
            <a:ext cx="8229600" cy="792162"/>
          </a:xfrm>
        </p:spPr>
        <p:txBody>
          <a:bodyPr/>
          <a:lstStyle/>
          <a:p>
            <a:pPr eaLnBrk="1" hangingPunct="1"/>
            <a:r>
              <a:rPr lang="en-US" b="1" smtClean="0"/>
              <a:t>Arab Constitutions &amp; Islamic Law</a:t>
            </a:r>
          </a:p>
        </p:txBody>
      </p:sp>
      <p:sp>
        <p:nvSpPr>
          <p:cNvPr id="26627" name="Rectangle 3"/>
          <p:cNvSpPr>
            <a:spLocks noGrp="1" noChangeArrowheads="1"/>
          </p:cNvSpPr>
          <p:nvPr>
            <p:ph type="body" idx="1"/>
          </p:nvPr>
        </p:nvSpPr>
        <p:spPr>
          <a:xfrm>
            <a:off x="533400" y="1600200"/>
            <a:ext cx="8229600" cy="4525963"/>
          </a:xfrm>
        </p:spPr>
        <p:txBody>
          <a:bodyPr/>
          <a:lstStyle/>
          <a:p>
            <a:pPr eaLnBrk="1" hangingPunct="1">
              <a:lnSpc>
                <a:spcPct val="80000"/>
              </a:lnSpc>
            </a:pPr>
            <a:r>
              <a:rPr lang="en-US" sz="2000" b="1" u="sng" smtClean="0">
                <a:solidFill>
                  <a:srgbClr val="C00000"/>
                </a:solidFill>
              </a:rPr>
              <a:t>Article 3 [Islam] Section 2 of the Syrian Constitution</a:t>
            </a:r>
            <a:r>
              <a:rPr lang="en-US" sz="2000" smtClean="0">
                <a:solidFill>
                  <a:srgbClr val="C00000"/>
                </a:solidFill>
              </a:rPr>
              <a:t> </a:t>
            </a:r>
          </a:p>
          <a:p>
            <a:pPr lvl="1" eaLnBrk="1" hangingPunct="1">
              <a:lnSpc>
                <a:spcPct val="80000"/>
              </a:lnSpc>
            </a:pPr>
            <a:r>
              <a:rPr lang="en-US" sz="2000" smtClean="0"/>
              <a:t>Islamic jurisprudence is a main source of legislation.</a:t>
            </a:r>
          </a:p>
          <a:p>
            <a:pPr eaLnBrk="1" hangingPunct="1">
              <a:lnSpc>
                <a:spcPct val="80000"/>
              </a:lnSpc>
            </a:pPr>
            <a:endParaRPr lang="en-US" sz="2000" smtClean="0"/>
          </a:p>
          <a:p>
            <a:pPr eaLnBrk="1" hangingPunct="1">
              <a:lnSpc>
                <a:spcPct val="80000"/>
              </a:lnSpc>
            </a:pPr>
            <a:r>
              <a:rPr lang="en-US" sz="2000" b="1" u="sng" smtClean="0">
                <a:solidFill>
                  <a:srgbClr val="C00000"/>
                </a:solidFill>
              </a:rPr>
              <a:t>Chapter 1 Articles 2 &amp; 106 of the Jordanian Constitution</a:t>
            </a:r>
            <a:endParaRPr lang="en-US" sz="2000" b="1" smtClean="0">
              <a:solidFill>
                <a:srgbClr val="C00000"/>
              </a:solidFill>
            </a:endParaRPr>
          </a:p>
          <a:p>
            <a:pPr lvl="1" eaLnBrk="1" hangingPunct="1">
              <a:lnSpc>
                <a:spcPct val="80000"/>
              </a:lnSpc>
            </a:pPr>
            <a:r>
              <a:rPr lang="en-US" sz="2000" smtClean="0"/>
              <a:t>Islam is the religion of the State and Arabic is its official language. </a:t>
            </a:r>
          </a:p>
          <a:p>
            <a:pPr lvl="1" eaLnBrk="1" hangingPunct="1">
              <a:lnSpc>
                <a:spcPct val="80000"/>
              </a:lnSpc>
            </a:pPr>
            <a:r>
              <a:rPr lang="en-US" sz="2000" smtClean="0"/>
              <a:t>The Shari’a Courts shall in the exercise of their jurisdiction apply the provisions of the Shari’a law. </a:t>
            </a:r>
          </a:p>
          <a:p>
            <a:pPr eaLnBrk="1" hangingPunct="1">
              <a:lnSpc>
                <a:spcPct val="80000"/>
              </a:lnSpc>
            </a:pPr>
            <a:endParaRPr lang="en-US" sz="2000" smtClean="0"/>
          </a:p>
          <a:p>
            <a:pPr eaLnBrk="1" hangingPunct="1">
              <a:lnSpc>
                <a:spcPct val="80000"/>
              </a:lnSpc>
            </a:pPr>
            <a:r>
              <a:rPr lang="en-US" sz="2000" b="1" u="sng" smtClean="0">
                <a:solidFill>
                  <a:srgbClr val="C00000"/>
                </a:solidFill>
              </a:rPr>
              <a:t>Chapter 1, Article 7 of the Saudi Constitution</a:t>
            </a:r>
            <a:endParaRPr lang="en-US" sz="2000" b="1" smtClean="0">
              <a:solidFill>
                <a:srgbClr val="C00000"/>
              </a:solidFill>
            </a:endParaRPr>
          </a:p>
          <a:p>
            <a:pPr lvl="1" eaLnBrk="1" hangingPunct="1">
              <a:lnSpc>
                <a:spcPct val="80000"/>
              </a:lnSpc>
            </a:pPr>
            <a:r>
              <a:rPr lang="en-US" sz="2000" smtClean="0"/>
              <a:t>Government in Saudi Arabia derives power from the Holy Quran and the Prophet's tradition</a:t>
            </a:r>
          </a:p>
          <a:p>
            <a:pPr eaLnBrk="1" hangingPunct="1">
              <a:lnSpc>
                <a:spcPct val="80000"/>
              </a:lnSpc>
            </a:pPr>
            <a:endParaRPr lang="en-US" sz="2000" smtClean="0"/>
          </a:p>
          <a:p>
            <a:pPr eaLnBrk="1" hangingPunct="1">
              <a:lnSpc>
                <a:spcPct val="80000"/>
              </a:lnSpc>
            </a:pPr>
            <a:r>
              <a:rPr lang="en-US" sz="2000" b="1" u="sng" smtClean="0">
                <a:solidFill>
                  <a:srgbClr val="C00000"/>
                </a:solidFill>
              </a:rPr>
              <a:t>Part 1, Article 2 of the Egyptian Constitution</a:t>
            </a:r>
            <a:endParaRPr lang="en-US" sz="2000" b="1" smtClean="0">
              <a:solidFill>
                <a:srgbClr val="C00000"/>
              </a:solidFill>
            </a:endParaRPr>
          </a:p>
          <a:p>
            <a:pPr lvl="1" eaLnBrk="1" hangingPunct="1">
              <a:lnSpc>
                <a:spcPct val="80000"/>
              </a:lnSpc>
            </a:pPr>
            <a:r>
              <a:rPr lang="en-US" sz="2000" smtClean="0"/>
              <a:t>Islamic jurisprudence is the principal source of legislation.</a:t>
            </a:r>
            <a:endParaRPr lang="en-US" sz="1800" smtClean="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p:txBody>
          <a:bodyPr/>
          <a:lstStyle/>
          <a:p>
            <a:pPr eaLnBrk="1" hangingPunct="1"/>
            <a:r>
              <a:rPr lang="en-US" b="1" i="1" smtClean="0"/>
              <a:t>What Islam is All About?</a:t>
            </a:r>
          </a:p>
        </p:txBody>
      </p:sp>
      <p:pic>
        <p:nvPicPr>
          <p:cNvPr id="27651" name="Picture 6" descr="4149-020H"/>
          <p:cNvPicPr>
            <a:picLocks noChangeAspect="1" noChangeArrowheads="1"/>
          </p:cNvPicPr>
          <p:nvPr/>
        </p:nvPicPr>
        <p:blipFill>
          <a:blip r:embed="rId3" cstate="print"/>
          <a:srcRect/>
          <a:stretch>
            <a:fillRect/>
          </a:stretch>
        </p:blipFill>
        <p:spPr bwMode="auto">
          <a:xfrm>
            <a:off x="2819400" y="1219200"/>
            <a:ext cx="3767138" cy="4876800"/>
          </a:xfrm>
          <a:prstGeom prst="rect">
            <a:avLst/>
          </a:prstGeom>
          <a:noFill/>
          <a:ln w="9525">
            <a:noFill/>
            <a:miter lim="800000"/>
            <a:headEnd/>
            <a:tailEnd/>
          </a:ln>
        </p:spPr>
      </p:pic>
      <p:sp>
        <p:nvSpPr>
          <p:cNvPr id="27652" name="TextBox 3"/>
          <p:cNvSpPr txBox="1">
            <a:spLocks noChangeArrowheads="1"/>
          </p:cNvSpPr>
          <p:nvPr/>
        </p:nvSpPr>
        <p:spPr bwMode="auto">
          <a:xfrm>
            <a:off x="995363" y="6257925"/>
            <a:ext cx="7138987" cy="369888"/>
          </a:xfrm>
          <a:prstGeom prst="rect">
            <a:avLst/>
          </a:prstGeom>
          <a:noFill/>
          <a:ln w="9525">
            <a:noFill/>
            <a:miter lim="800000"/>
            <a:headEnd/>
            <a:tailEnd/>
          </a:ln>
        </p:spPr>
        <p:txBody>
          <a:bodyPr wrap="none">
            <a:spAutoFit/>
          </a:bodyPr>
          <a:lstStyle/>
          <a:p>
            <a:r>
              <a:rPr lang="en-US" b="1"/>
              <a:t>It really is not complicated – even </a:t>
            </a:r>
            <a:r>
              <a:rPr lang="en-US" b="1" i="1">
                <a:solidFill>
                  <a:srgbClr val="C00000"/>
                </a:solidFill>
              </a:rPr>
              <a:t>7</a:t>
            </a:r>
            <a:r>
              <a:rPr lang="en-US" b="1" i="1" baseline="30000">
                <a:solidFill>
                  <a:srgbClr val="C00000"/>
                </a:solidFill>
              </a:rPr>
              <a:t>th</a:t>
            </a:r>
            <a:r>
              <a:rPr lang="en-US" b="1" i="1">
                <a:solidFill>
                  <a:srgbClr val="C00000"/>
                </a:solidFill>
              </a:rPr>
              <a:t> Graders</a:t>
            </a:r>
            <a:r>
              <a:rPr lang="en-US" b="1"/>
              <a:t> can understand it.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74638"/>
            <a:ext cx="8153400" cy="1143000"/>
          </a:xfrm>
        </p:spPr>
        <p:txBody>
          <a:bodyPr/>
          <a:lstStyle/>
          <a:p>
            <a:pPr eaLnBrk="1" hangingPunct="1"/>
            <a:r>
              <a:rPr lang="en-US" b="1" smtClean="0"/>
              <a:t>What is Taught to Muslim Americans in Junior High</a:t>
            </a:r>
          </a:p>
        </p:txBody>
      </p:sp>
      <p:sp>
        <p:nvSpPr>
          <p:cNvPr id="29699" name="Rectangle 3"/>
          <p:cNvSpPr>
            <a:spLocks noGrp="1" noChangeArrowheads="1"/>
          </p:cNvSpPr>
          <p:nvPr>
            <p:ph type="body" idx="1"/>
          </p:nvPr>
        </p:nvSpPr>
        <p:spPr>
          <a:xfrm>
            <a:off x="609600" y="1828800"/>
            <a:ext cx="8229600" cy="4800600"/>
          </a:xfrm>
        </p:spPr>
        <p:txBody>
          <a:bodyPr rtlCol="0">
            <a:normAutofit/>
          </a:bodyPr>
          <a:lstStyle/>
          <a:p>
            <a:pPr eaLnBrk="1" fontAlgn="auto" hangingPunct="1">
              <a:lnSpc>
                <a:spcPct val="80000"/>
              </a:lnSpc>
              <a:spcAft>
                <a:spcPts val="0"/>
              </a:spcAft>
              <a:buFont typeface="Arial" pitchFamily="34" charset="0"/>
              <a:buChar char="•"/>
              <a:defRPr/>
            </a:pPr>
            <a:r>
              <a:rPr lang="en-US" sz="2000" b="1" i="1" dirty="0">
                <a:solidFill>
                  <a:srgbClr val="C00000"/>
                </a:solidFill>
              </a:rPr>
              <a:t>What Islam is All About</a:t>
            </a:r>
            <a:r>
              <a:rPr lang="en-US" sz="2000" dirty="0">
                <a:solidFill>
                  <a:srgbClr val="C00000"/>
                </a:solidFill>
              </a:rPr>
              <a:t> </a:t>
            </a:r>
          </a:p>
          <a:p>
            <a:pPr lvl="1" eaLnBrk="1" fontAlgn="auto" hangingPunct="1">
              <a:lnSpc>
                <a:spcPct val="80000"/>
              </a:lnSpc>
              <a:spcAft>
                <a:spcPts val="0"/>
              </a:spcAft>
              <a:buFont typeface="Arial" pitchFamily="34" charset="0"/>
              <a:buChar char="–"/>
              <a:defRPr/>
            </a:pPr>
            <a:r>
              <a:rPr lang="en-US" sz="2000" dirty="0"/>
              <a:t>By Yahiya </a:t>
            </a:r>
            <a:r>
              <a:rPr lang="en-US" sz="2000" dirty="0" err="1"/>
              <a:t>Emerick</a:t>
            </a:r>
            <a:r>
              <a:rPr lang="en-US" sz="2000" dirty="0"/>
              <a:t> </a:t>
            </a:r>
          </a:p>
          <a:p>
            <a:pPr lvl="1" eaLnBrk="1" fontAlgn="auto" hangingPunct="1">
              <a:lnSpc>
                <a:spcPct val="80000"/>
              </a:lnSpc>
              <a:spcAft>
                <a:spcPts val="0"/>
              </a:spcAft>
              <a:buFont typeface="Arial" pitchFamily="34" charset="0"/>
              <a:buChar char="–"/>
              <a:defRPr/>
            </a:pPr>
            <a:r>
              <a:rPr lang="en-US" sz="2000" dirty="0"/>
              <a:t>American-born convert to Islam</a:t>
            </a:r>
          </a:p>
          <a:p>
            <a:pPr lvl="1" eaLnBrk="1" fontAlgn="auto" hangingPunct="1">
              <a:lnSpc>
                <a:spcPct val="80000"/>
              </a:lnSpc>
              <a:spcAft>
                <a:spcPts val="0"/>
              </a:spcAft>
              <a:buFont typeface="Arial" pitchFamily="34" charset="0"/>
              <a:buChar char="–"/>
              <a:defRPr/>
            </a:pPr>
            <a:r>
              <a:rPr lang="en-US" sz="2000" dirty="0"/>
              <a:t>Widely regarded as a “leading Islamic children’s educationalist in the US</a:t>
            </a:r>
          </a:p>
          <a:p>
            <a:pPr lvl="1" eaLnBrk="1" fontAlgn="auto" hangingPunct="1">
              <a:lnSpc>
                <a:spcPct val="80000"/>
              </a:lnSpc>
              <a:spcAft>
                <a:spcPts val="0"/>
              </a:spcAft>
              <a:buFontTx/>
              <a:buNone/>
              <a:defRPr/>
            </a:pPr>
            <a:endParaRPr lang="en-US" sz="2000" dirty="0"/>
          </a:p>
          <a:p>
            <a:pPr eaLnBrk="1" fontAlgn="auto" hangingPunct="1">
              <a:lnSpc>
                <a:spcPct val="80000"/>
              </a:lnSpc>
              <a:spcAft>
                <a:spcPts val="0"/>
              </a:spcAft>
              <a:buFont typeface="Arial" pitchFamily="34" charset="0"/>
              <a:buChar char="•"/>
              <a:defRPr/>
            </a:pPr>
            <a:r>
              <a:rPr lang="en-US" sz="2000" dirty="0" smtClean="0"/>
              <a:t>Is </a:t>
            </a:r>
            <a:r>
              <a:rPr lang="en-US" sz="2000" dirty="0"/>
              <a:t>the best selling English language Islamic school text for junior high level students in the United States since its initial publication back in 1997 </a:t>
            </a:r>
          </a:p>
          <a:p>
            <a:pPr eaLnBrk="1" fontAlgn="auto" hangingPunct="1">
              <a:lnSpc>
                <a:spcPct val="80000"/>
              </a:lnSpc>
              <a:spcAft>
                <a:spcPts val="0"/>
              </a:spcAft>
              <a:buFont typeface="Arial" pitchFamily="34" charset="0"/>
              <a:buChar char="•"/>
              <a:defRPr/>
            </a:pPr>
            <a:r>
              <a:rPr lang="en-US" sz="2000" dirty="0"/>
              <a:t>Also wrote </a:t>
            </a:r>
            <a:r>
              <a:rPr lang="en-US" sz="2000" b="1" i="1" dirty="0">
                <a:solidFill>
                  <a:srgbClr val="C00000"/>
                </a:solidFill>
              </a:rPr>
              <a:t>The Complete Idiot’s Guide to Understanding Islam</a:t>
            </a:r>
            <a:r>
              <a:rPr lang="en-US" sz="2000" i="1" dirty="0">
                <a:solidFill>
                  <a:srgbClr val="C00000"/>
                </a:solidFill>
              </a:rPr>
              <a:t> </a:t>
            </a:r>
          </a:p>
          <a:p>
            <a:pPr lvl="1" eaLnBrk="1" fontAlgn="auto" hangingPunct="1">
              <a:lnSpc>
                <a:spcPct val="80000"/>
              </a:lnSpc>
              <a:spcAft>
                <a:spcPts val="0"/>
              </a:spcAft>
              <a:buFont typeface="Arial" pitchFamily="34" charset="0"/>
              <a:buChar char="–"/>
              <a:defRPr/>
            </a:pPr>
            <a:r>
              <a:rPr lang="en-US" sz="1800" dirty="0"/>
              <a:t>An interesting comparison</a:t>
            </a:r>
          </a:p>
          <a:p>
            <a:pPr eaLnBrk="1" fontAlgn="auto" hangingPunct="1">
              <a:lnSpc>
                <a:spcPct val="80000"/>
              </a:lnSpc>
              <a:spcAft>
                <a:spcPts val="0"/>
              </a:spcAft>
              <a:buFont typeface="Arial" pitchFamily="34" charset="0"/>
              <a:buChar char="•"/>
              <a:defRPr/>
            </a:pPr>
            <a:r>
              <a:rPr lang="en-US" sz="2000" dirty="0"/>
              <a:t>Current version the Fifth Revised Printing - June 2004</a:t>
            </a:r>
            <a:r>
              <a:rPr lang="en-US" sz="2400" dirty="0"/>
              <a:t> </a:t>
            </a:r>
          </a:p>
          <a:p>
            <a:pPr eaLnBrk="1" fontAlgn="auto" hangingPunct="1">
              <a:lnSpc>
                <a:spcPct val="80000"/>
              </a:lnSpc>
              <a:spcAft>
                <a:spcPts val="0"/>
              </a:spcAft>
              <a:buFont typeface="Arial" pitchFamily="34" charset="0"/>
              <a:buChar char="•"/>
              <a:defRPr/>
            </a:pPr>
            <a:endParaRPr lang="en-US" sz="2400" dirty="0"/>
          </a:p>
          <a:p>
            <a:pPr algn="r" eaLnBrk="1" fontAlgn="auto" hangingPunct="1">
              <a:lnSpc>
                <a:spcPct val="80000"/>
              </a:lnSpc>
              <a:spcAft>
                <a:spcPts val="0"/>
              </a:spcAft>
              <a:buFontTx/>
              <a:buNone/>
              <a:defRPr/>
            </a:pPr>
            <a:r>
              <a:rPr lang="en-US" sz="2000" b="1" dirty="0">
                <a:solidFill>
                  <a:srgbClr val="009900"/>
                </a:solidFill>
                <a:effectLst>
                  <a:outerShdw blurRad="38100" dist="38100" dir="2700000" algn="tl">
                    <a:srgbClr val="C0C0C0"/>
                  </a:outerShdw>
                </a:effectLst>
              </a:rPr>
              <a:t>This is what Muslim 7</a:t>
            </a:r>
            <a:r>
              <a:rPr lang="en-US" sz="2000" b="1" baseline="30000" dirty="0">
                <a:solidFill>
                  <a:srgbClr val="009900"/>
                </a:solidFill>
                <a:effectLst>
                  <a:outerShdw blurRad="38100" dist="38100" dir="2700000" algn="tl">
                    <a:srgbClr val="C0C0C0"/>
                  </a:outerShdw>
                </a:effectLst>
              </a:rPr>
              <a:t>th</a:t>
            </a:r>
            <a:r>
              <a:rPr lang="en-US" sz="2000" b="1" dirty="0">
                <a:solidFill>
                  <a:srgbClr val="009900"/>
                </a:solidFill>
                <a:effectLst>
                  <a:outerShdw blurRad="38100" dist="38100" dir="2700000" algn="tl">
                    <a:srgbClr val="C0C0C0"/>
                  </a:outerShdw>
                </a:effectLst>
              </a:rPr>
              <a:t> graders are </a:t>
            </a:r>
            <a:r>
              <a:rPr lang="en-US" sz="2000" b="1" dirty="0" smtClean="0">
                <a:solidFill>
                  <a:srgbClr val="009900"/>
                </a:solidFill>
                <a:effectLst>
                  <a:outerShdw blurRad="38100" dist="38100" dir="2700000" algn="tl">
                    <a:srgbClr val="C0C0C0"/>
                  </a:outerShdw>
                </a:effectLst>
              </a:rPr>
              <a:t>taught at </a:t>
            </a:r>
            <a:r>
              <a:rPr lang="en-US" sz="2000" b="1" dirty="0">
                <a:solidFill>
                  <a:srgbClr val="009900"/>
                </a:solidFill>
                <a:effectLst>
                  <a:outerShdw blurRad="38100" dist="38100" dir="2700000" algn="tl">
                    <a:srgbClr val="C0C0C0"/>
                  </a:outerShdw>
                </a:effectLst>
              </a:rPr>
              <a:t>the </a:t>
            </a:r>
            <a:endParaRPr lang="en-US" sz="2000" b="1" dirty="0" smtClean="0">
              <a:solidFill>
                <a:srgbClr val="009900"/>
              </a:solidFill>
              <a:effectLst>
                <a:outerShdw blurRad="38100" dist="38100" dir="2700000" algn="tl">
                  <a:srgbClr val="C0C0C0"/>
                </a:outerShdw>
              </a:effectLst>
            </a:endParaRPr>
          </a:p>
          <a:p>
            <a:pPr algn="r" eaLnBrk="1" fontAlgn="auto" hangingPunct="1">
              <a:lnSpc>
                <a:spcPct val="80000"/>
              </a:lnSpc>
              <a:spcAft>
                <a:spcPts val="0"/>
              </a:spcAft>
              <a:buFontTx/>
              <a:buNone/>
              <a:defRPr/>
            </a:pPr>
            <a:r>
              <a:rPr lang="en-US" sz="2000" b="1" dirty="0" smtClean="0">
                <a:solidFill>
                  <a:srgbClr val="009900"/>
                </a:solidFill>
                <a:effectLst>
                  <a:outerShdw blurRad="38100" dist="38100" dir="2700000" algn="tl">
                    <a:srgbClr val="C0C0C0"/>
                  </a:outerShdw>
                </a:effectLst>
              </a:rPr>
              <a:t>Mosque and Islamic School </a:t>
            </a:r>
            <a:r>
              <a:rPr lang="en-US" sz="2000" b="1" dirty="0">
                <a:solidFill>
                  <a:srgbClr val="009900"/>
                </a:solidFill>
                <a:effectLst>
                  <a:outerShdw blurRad="38100" dist="38100" dir="2700000" algn="tl">
                    <a:srgbClr val="C0C0C0"/>
                  </a:outerShdw>
                </a:effectLst>
              </a:rPr>
              <a:t>in America today!</a:t>
            </a:r>
            <a:endParaRPr lang="en-US" sz="2000" dirty="0">
              <a:solidFill>
                <a:srgbClr val="009900"/>
              </a:solidFill>
              <a:effectLst>
                <a:outerShdw blurRad="38100" dist="38100" dir="2700000" algn="tl">
                  <a:srgbClr val="C0C0C0"/>
                </a:outerShdw>
              </a:effectLst>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74638"/>
            <a:ext cx="8229600" cy="868362"/>
          </a:xfrm>
        </p:spPr>
        <p:txBody>
          <a:bodyPr/>
          <a:lstStyle/>
          <a:p>
            <a:pPr eaLnBrk="1" hangingPunct="1"/>
            <a:r>
              <a:rPr lang="en-US" b="1" smtClean="0"/>
              <a:t>Elements of Islam</a:t>
            </a:r>
            <a:r>
              <a:rPr lang="en-US" smtClean="0"/>
              <a:t>  </a:t>
            </a:r>
          </a:p>
        </p:txBody>
      </p:sp>
      <p:sp>
        <p:nvSpPr>
          <p:cNvPr id="29699" name="Rectangle 3"/>
          <p:cNvSpPr>
            <a:spLocks noGrp="1" noChangeArrowheads="1"/>
          </p:cNvSpPr>
          <p:nvPr>
            <p:ph type="body" idx="1"/>
          </p:nvPr>
        </p:nvSpPr>
        <p:spPr/>
        <p:txBody>
          <a:bodyPr/>
          <a:lstStyle/>
          <a:p>
            <a:pPr algn="ctr" eaLnBrk="1" hangingPunct="1">
              <a:lnSpc>
                <a:spcPct val="90000"/>
              </a:lnSpc>
              <a:buFontTx/>
              <a:buNone/>
            </a:pPr>
            <a:r>
              <a:rPr lang="en-US" sz="2000" b="1" smtClean="0">
                <a:solidFill>
                  <a:srgbClr val="C00000"/>
                </a:solidFill>
              </a:rPr>
              <a:t>Islam is not just a religion but rather a complete way of life governed by Islamic law which comes from Allah who alone is Sovereign</a:t>
            </a:r>
            <a:r>
              <a:rPr lang="en-US" sz="2400" smtClean="0">
                <a:solidFill>
                  <a:srgbClr val="C00000"/>
                </a:solidFill>
              </a:rPr>
              <a:t>.</a:t>
            </a:r>
          </a:p>
          <a:p>
            <a:pPr eaLnBrk="1" hangingPunct="1">
              <a:lnSpc>
                <a:spcPct val="90000"/>
              </a:lnSpc>
              <a:buFontTx/>
              <a:buNone/>
            </a:pPr>
            <a:endParaRPr lang="en-US" sz="2400" smtClean="0">
              <a:solidFill>
                <a:srgbClr val="C00000"/>
              </a:solidFill>
            </a:endParaRPr>
          </a:p>
          <a:p>
            <a:pPr eaLnBrk="1" hangingPunct="1">
              <a:lnSpc>
                <a:spcPct val="90000"/>
              </a:lnSpc>
            </a:pPr>
            <a:r>
              <a:rPr lang="en-US" sz="2000" b="1" u="sng" smtClean="0">
                <a:solidFill>
                  <a:srgbClr val="C00000"/>
                </a:solidFill>
              </a:rPr>
              <a:t>Not just a religion but a complete way of life</a:t>
            </a:r>
            <a:r>
              <a:rPr lang="en-US" sz="2000" smtClean="0">
                <a:solidFill>
                  <a:srgbClr val="C00000"/>
                </a:solidFill>
              </a:rPr>
              <a:t> </a:t>
            </a:r>
          </a:p>
          <a:p>
            <a:pPr algn="r" eaLnBrk="1" hangingPunct="1">
              <a:lnSpc>
                <a:spcPct val="90000"/>
              </a:lnSpc>
              <a:buFontTx/>
              <a:buNone/>
            </a:pPr>
            <a:r>
              <a:rPr lang="en-US" sz="2000" i="1" smtClean="0"/>
              <a:t>According to the Qur’an, Islam is the way of life Allah instituted for humanity, even as the rest of the universe submits to His will.</a:t>
            </a:r>
            <a:r>
              <a:rPr lang="en-US" sz="2000" smtClean="0"/>
              <a:t>  </a:t>
            </a:r>
            <a:r>
              <a:rPr lang="en-US" sz="1600" b="1" smtClean="0">
                <a:solidFill>
                  <a:srgbClr val="008000"/>
                </a:solidFill>
              </a:rPr>
              <a:t>(41:11).   (Emerick, 50)</a:t>
            </a:r>
            <a:endParaRPr lang="en-US" sz="2000" smtClean="0"/>
          </a:p>
          <a:p>
            <a:pPr eaLnBrk="1" hangingPunct="1">
              <a:lnSpc>
                <a:spcPct val="90000"/>
              </a:lnSpc>
            </a:pPr>
            <a:r>
              <a:rPr lang="en-US" sz="2000" b="1" u="sng" smtClean="0">
                <a:solidFill>
                  <a:srgbClr val="C00000"/>
                </a:solidFill>
              </a:rPr>
              <a:t>Governed by Islamic law</a:t>
            </a:r>
            <a:r>
              <a:rPr lang="en-US" sz="2000" smtClean="0">
                <a:solidFill>
                  <a:srgbClr val="C00000"/>
                </a:solidFill>
              </a:rPr>
              <a:t> </a:t>
            </a:r>
          </a:p>
          <a:p>
            <a:pPr algn="r" eaLnBrk="1" hangingPunct="1">
              <a:lnSpc>
                <a:spcPct val="90000"/>
              </a:lnSpc>
              <a:buFontTx/>
              <a:buNone/>
            </a:pPr>
            <a:r>
              <a:rPr lang="en-US" sz="2000" i="1" smtClean="0"/>
              <a:t>There is no </a:t>
            </a:r>
            <a:r>
              <a:rPr lang="en-US" sz="2000" i="1" smtClean="0">
                <a:solidFill>
                  <a:srgbClr val="C00000"/>
                </a:solidFill>
              </a:rPr>
              <a:t>disagreement among the scholars </a:t>
            </a:r>
            <a:r>
              <a:rPr lang="en-US" sz="2000" i="1" smtClean="0"/>
              <a:t>of the Muslims that the source of legal rulings for all acts of those who are morally responsible is Allah Most Glorious.</a:t>
            </a:r>
            <a:r>
              <a:rPr lang="en-US" sz="2000" smtClean="0"/>
              <a:t>  </a:t>
            </a:r>
            <a:r>
              <a:rPr lang="en-US" sz="1600" b="1" smtClean="0">
                <a:solidFill>
                  <a:srgbClr val="008000"/>
                </a:solidFill>
              </a:rPr>
              <a:t>(al-Misri a1.1)</a:t>
            </a:r>
            <a:endParaRPr lang="en-US" sz="2000" smtClean="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title"/>
          </p:nvPr>
        </p:nvSpPr>
        <p:spPr>
          <a:xfrm>
            <a:off x="457200" y="228600"/>
            <a:ext cx="8229600" cy="1143000"/>
          </a:xfrm>
        </p:spPr>
        <p:txBody>
          <a:bodyPr/>
          <a:lstStyle/>
          <a:p>
            <a:pPr eaLnBrk="1" hangingPunct="1"/>
            <a:r>
              <a:rPr lang="en-US" b="1" smtClean="0"/>
              <a:t>Sacred Islamic Law:  </a:t>
            </a:r>
            <a:br>
              <a:rPr lang="en-US" b="1" smtClean="0"/>
            </a:br>
            <a:r>
              <a:rPr lang="en-US" b="1" smtClean="0"/>
              <a:t>The</a:t>
            </a:r>
            <a:r>
              <a:rPr lang="en-US" b="1" i="1" smtClean="0"/>
              <a:t> ‘Umdat al-Salik</a:t>
            </a:r>
          </a:p>
        </p:txBody>
      </p:sp>
      <p:grpSp>
        <p:nvGrpSpPr>
          <p:cNvPr id="30723" name="Group 5"/>
          <p:cNvGrpSpPr>
            <a:grpSpLocks noChangeAspect="1"/>
          </p:cNvGrpSpPr>
          <p:nvPr/>
        </p:nvGrpSpPr>
        <p:grpSpPr bwMode="auto">
          <a:xfrm>
            <a:off x="2895600" y="1676400"/>
            <a:ext cx="3352800" cy="4808538"/>
            <a:chOff x="0" y="0"/>
            <a:chExt cx="147" cy="255"/>
          </a:xfrm>
        </p:grpSpPr>
        <p:pic>
          <p:nvPicPr>
            <p:cNvPr id="30724" name="Picture 6"/>
            <p:cNvPicPr>
              <a:picLocks noChangeAspect="1" noChangeArrowheads="1"/>
            </p:cNvPicPr>
            <p:nvPr/>
          </p:nvPicPr>
          <p:blipFill>
            <a:blip r:embed="rId3" cstate="print"/>
            <a:srcRect/>
            <a:stretch>
              <a:fillRect/>
            </a:stretch>
          </p:blipFill>
          <p:spPr bwMode="auto">
            <a:xfrm>
              <a:off x="0" y="0"/>
              <a:ext cx="147" cy="255"/>
            </a:xfrm>
            <a:prstGeom prst="rect">
              <a:avLst/>
            </a:prstGeom>
            <a:noFill/>
            <a:ln w="9525">
              <a:noFill/>
              <a:miter lim="800000"/>
              <a:headEnd/>
              <a:tailEnd/>
            </a:ln>
          </p:spPr>
        </p:pic>
        <p:sp>
          <p:nvSpPr>
            <p:cNvPr id="30725" name="Rectangle 7">
              <a:hlinkClick r:id="rId4"/>
            </p:cNvPr>
            <p:cNvSpPr>
              <a:spLocks noChangeAspect="1" noChangeArrowheads="1"/>
            </p:cNvSpPr>
            <p:nvPr/>
          </p:nvSpPr>
          <p:spPr bwMode="auto">
            <a:xfrm>
              <a:off x="0" y="0"/>
              <a:ext cx="147" cy="255"/>
            </a:xfrm>
            <a:prstGeom prst="rect">
              <a:avLst/>
            </a:prstGeom>
            <a:solidFill>
              <a:srgbClr val="FFFFFF">
                <a:alpha val="0"/>
              </a:srgbClr>
            </a:solidFill>
            <a:ln w="9525">
              <a:noFill/>
              <a:miter lim="800000"/>
              <a:headEnd/>
              <a:tailEnd/>
            </a:ln>
          </p:spPr>
          <p:txBody>
            <a:bodyPr/>
            <a:lstStyle/>
            <a:p>
              <a:endParaRPr lang="en-US">
                <a:latin typeface="Calibri" pitchFamily="34" charset="0"/>
              </a:endParaRPr>
            </a:p>
          </p:txBody>
        </p:sp>
      </p:gr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title"/>
          </p:nvPr>
        </p:nvSpPr>
        <p:spPr/>
        <p:txBody>
          <a:bodyPr/>
          <a:lstStyle/>
          <a:p>
            <a:pPr eaLnBrk="1" hangingPunct="1"/>
            <a:r>
              <a:rPr lang="en-US" b="1" dirty="0" smtClean="0"/>
              <a:t>Research Sources</a:t>
            </a:r>
          </a:p>
        </p:txBody>
      </p:sp>
      <p:sp>
        <p:nvSpPr>
          <p:cNvPr id="5" name="Content Placeholder 4"/>
          <p:cNvSpPr>
            <a:spLocks noGrp="1"/>
          </p:cNvSpPr>
          <p:nvPr>
            <p:ph idx="1"/>
          </p:nvPr>
        </p:nvSpPr>
        <p:spPr>
          <a:xfrm>
            <a:off x="457200" y="1600200"/>
            <a:ext cx="8458200" cy="4525963"/>
          </a:xfrm>
        </p:spPr>
        <p:txBody>
          <a:bodyPr rtlCol="0">
            <a:normAutofit lnSpcReduction="10000"/>
          </a:bodyPr>
          <a:lstStyle/>
          <a:p>
            <a:pPr eaLnBrk="1" fontAlgn="auto" hangingPunct="1">
              <a:spcAft>
                <a:spcPts val="0"/>
              </a:spcAft>
              <a:buFont typeface="Arial" pitchFamily="34" charset="0"/>
              <a:buChar char="•"/>
              <a:defRPr/>
            </a:pPr>
            <a:r>
              <a:rPr lang="en-US" dirty="0" smtClean="0"/>
              <a:t>Works written by Muslims for Muslims</a:t>
            </a:r>
          </a:p>
          <a:p>
            <a:pPr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Char char="•"/>
              <a:defRPr/>
            </a:pPr>
            <a:r>
              <a:rPr lang="en-US" dirty="0" smtClean="0"/>
              <a:t>Works written by Muslims for non-Muslims</a:t>
            </a:r>
          </a:p>
          <a:p>
            <a:pPr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Char char="•"/>
              <a:defRPr/>
            </a:pPr>
            <a:r>
              <a:rPr lang="en-US" dirty="0" smtClean="0"/>
              <a:t>Works written by non-Muslims for non-Muslims</a:t>
            </a:r>
          </a:p>
          <a:p>
            <a:pPr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Char char="•"/>
              <a:defRPr/>
            </a:pPr>
            <a:r>
              <a:rPr lang="en-US" dirty="0" smtClean="0"/>
              <a:t>Works written by former Muslims for non-Muslims</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b="1" smtClean="0"/>
              <a:t>Muslim Brotherhood</a:t>
            </a:r>
          </a:p>
        </p:txBody>
      </p:sp>
      <p:sp>
        <p:nvSpPr>
          <p:cNvPr id="3" name="Content Placeholder 2"/>
          <p:cNvSpPr>
            <a:spLocks noGrp="1"/>
          </p:cNvSpPr>
          <p:nvPr>
            <p:ph idx="1"/>
          </p:nvPr>
        </p:nvSpPr>
        <p:spPr>
          <a:xfrm>
            <a:off x="457200" y="1498600"/>
            <a:ext cx="8229600" cy="4525963"/>
          </a:xfrm>
        </p:spPr>
        <p:txBody>
          <a:bodyPr rtlCol="0">
            <a:normAutofit fontScale="92500" lnSpcReduction="10000"/>
          </a:bodyPr>
          <a:lstStyle/>
          <a:p>
            <a:pPr algn="ctr" eaLnBrk="1" fontAlgn="auto" hangingPunct="1">
              <a:spcAft>
                <a:spcPts val="0"/>
              </a:spcAft>
              <a:buFont typeface="Arial" pitchFamily="34" charset="0"/>
              <a:buNone/>
              <a:defRPr/>
            </a:pPr>
            <a:r>
              <a:rPr lang="en-US" sz="3500" dirty="0" smtClean="0"/>
              <a:t>Objective in the </a:t>
            </a:r>
            <a:r>
              <a:rPr lang="en-US" sz="3500" b="1" dirty="0" smtClean="0"/>
              <a:t>U.S.</a:t>
            </a:r>
          </a:p>
          <a:p>
            <a:pPr algn="ctr" eaLnBrk="1" fontAlgn="auto" hangingPunct="1">
              <a:spcAft>
                <a:spcPts val="0"/>
              </a:spcAft>
              <a:buFont typeface="Arial" pitchFamily="34" charset="0"/>
              <a:buNone/>
              <a:defRPr/>
            </a:pPr>
            <a:r>
              <a:rPr lang="en-US" dirty="0" smtClean="0"/>
              <a:t>“The </a:t>
            </a:r>
            <a:r>
              <a:rPr lang="en-US" dirty="0" err="1" smtClean="0"/>
              <a:t>Ikhwan</a:t>
            </a:r>
            <a:r>
              <a:rPr lang="en-US" dirty="0" smtClean="0"/>
              <a:t> must understand that their work in America is a kind of grand jihad in eliminating and destroying the Western Civilization from within and ‘sabotaging’ its miserable house by their hands and the hands of the believers so that it is eliminated and God’s religion is made victorious over all other religions”</a:t>
            </a:r>
          </a:p>
          <a:p>
            <a:pPr lvl="1" eaLnBrk="1" fontAlgn="auto" hangingPunct="1">
              <a:lnSpc>
                <a:spcPct val="80000"/>
              </a:lnSpc>
              <a:spcAft>
                <a:spcPts val="0"/>
              </a:spcAft>
              <a:buFont typeface="Arial" pitchFamily="34" charset="0"/>
              <a:buNone/>
              <a:defRPr/>
            </a:pPr>
            <a:endParaRPr lang="en-US" dirty="0" smtClean="0"/>
          </a:p>
          <a:p>
            <a:pPr lvl="1" eaLnBrk="1" fontAlgn="auto" hangingPunct="1">
              <a:lnSpc>
                <a:spcPct val="80000"/>
              </a:lnSpc>
              <a:spcAft>
                <a:spcPts val="0"/>
              </a:spcAft>
              <a:buFont typeface="Arial" pitchFamily="34" charset="0"/>
              <a:buNone/>
              <a:defRPr/>
            </a:pPr>
            <a:r>
              <a:rPr lang="en-US" sz="2000" dirty="0" smtClean="0"/>
              <a:t>				</a:t>
            </a:r>
            <a:endParaRPr lang="en-US" dirty="0" smtClean="0"/>
          </a:p>
          <a:p>
            <a:pPr algn="ctr" eaLnBrk="1" fontAlgn="auto" hangingPunct="1">
              <a:spcAft>
                <a:spcPts val="0"/>
              </a:spcAft>
              <a:buFont typeface="Arial" pitchFamily="34" charset="0"/>
              <a:buNone/>
              <a:defRPr/>
            </a:pPr>
            <a:endParaRPr lang="en-US" dirty="0" smtClean="0"/>
          </a:p>
          <a:p>
            <a:pPr algn="ctr" eaLnBrk="1" fontAlgn="auto" hangingPunct="1">
              <a:spcAft>
                <a:spcPts val="0"/>
              </a:spcAft>
              <a:buFont typeface="Arial" pitchFamily="34" charset="0"/>
              <a:buNone/>
              <a:defRPr/>
            </a:pPr>
            <a:endParaRPr lang="en-US" dirty="0"/>
          </a:p>
        </p:txBody>
      </p:sp>
      <p:pic>
        <p:nvPicPr>
          <p:cNvPr id="34820" name="Picture 8" descr="ikhwan"/>
          <p:cNvPicPr>
            <a:picLocks noChangeAspect="1" noChangeArrowheads="1"/>
          </p:cNvPicPr>
          <p:nvPr/>
        </p:nvPicPr>
        <p:blipFill>
          <a:blip r:embed="rId3" cstate="print"/>
          <a:srcRect/>
          <a:stretch>
            <a:fillRect/>
          </a:stretch>
        </p:blipFill>
        <p:spPr bwMode="auto">
          <a:xfrm>
            <a:off x="3733800" y="4876800"/>
            <a:ext cx="1666875" cy="1666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Oval 13"/>
          <p:cNvSpPr>
            <a:spLocks noChangeArrowheads="1"/>
          </p:cNvSpPr>
          <p:nvPr/>
        </p:nvSpPr>
        <p:spPr bwMode="auto">
          <a:xfrm>
            <a:off x="304800" y="3733800"/>
            <a:ext cx="8534400" cy="1600200"/>
          </a:xfrm>
          <a:prstGeom prst="ellipse">
            <a:avLst/>
          </a:prstGeom>
          <a:solidFill>
            <a:schemeClr val="accent1"/>
          </a:solidFill>
          <a:ln w="9525">
            <a:solidFill>
              <a:schemeClr val="tx1"/>
            </a:solidFill>
            <a:round/>
            <a:headEnd/>
            <a:tailEnd/>
          </a:ln>
        </p:spPr>
        <p:txBody>
          <a:bodyPr wrap="none" anchor="ctr"/>
          <a:lstStyle/>
          <a:p>
            <a:endParaRPr lang="en-US">
              <a:latin typeface="Calibri" pitchFamily="34" charset="0"/>
            </a:endParaRPr>
          </a:p>
        </p:txBody>
      </p:sp>
      <p:sp>
        <p:nvSpPr>
          <p:cNvPr id="35843" name="Rectangle 4"/>
          <p:cNvSpPr>
            <a:spLocks noGrp="1" noChangeArrowheads="1"/>
          </p:cNvSpPr>
          <p:nvPr>
            <p:ph type="title"/>
          </p:nvPr>
        </p:nvSpPr>
        <p:spPr/>
        <p:txBody>
          <a:bodyPr/>
          <a:lstStyle/>
          <a:p>
            <a:pPr eaLnBrk="1" hangingPunct="1"/>
            <a:r>
              <a:rPr lang="en-US" b="1" smtClean="0"/>
              <a:t>The United States</a:t>
            </a:r>
          </a:p>
        </p:txBody>
      </p:sp>
      <p:sp>
        <p:nvSpPr>
          <p:cNvPr id="2053" name="Oval 5"/>
          <p:cNvSpPr>
            <a:spLocks noChangeArrowheads="1"/>
          </p:cNvSpPr>
          <p:nvPr/>
        </p:nvSpPr>
        <p:spPr bwMode="auto">
          <a:xfrm>
            <a:off x="3314700" y="1219200"/>
            <a:ext cx="2514600" cy="914400"/>
          </a:xfrm>
          <a:prstGeom prst="ellipse">
            <a:avLst/>
          </a:prstGeom>
          <a:solidFill>
            <a:schemeClr val="accent1">
              <a:lumMod val="20000"/>
              <a:lumOff val="80000"/>
            </a:schemeClr>
          </a:solidFill>
          <a:ln w="9525">
            <a:solidFill>
              <a:schemeClr val="tx1"/>
            </a:solidFill>
            <a:round/>
            <a:headEnd/>
            <a:tailEnd/>
          </a:ln>
          <a:effectLst/>
        </p:spPr>
        <p:txBody>
          <a:bodyPr wrap="none" anchor="ctr"/>
          <a:lstStyle/>
          <a:p>
            <a:pPr fontAlgn="auto">
              <a:spcBef>
                <a:spcPts val="0"/>
              </a:spcBef>
              <a:spcAft>
                <a:spcPts val="0"/>
              </a:spcAft>
              <a:defRPr/>
            </a:pPr>
            <a:endParaRPr lang="en-US">
              <a:latin typeface="+mn-lt"/>
              <a:cs typeface="+mn-cs"/>
            </a:endParaRPr>
          </a:p>
        </p:txBody>
      </p:sp>
      <p:sp>
        <p:nvSpPr>
          <p:cNvPr id="2054" name="Oval 6"/>
          <p:cNvSpPr>
            <a:spLocks noChangeArrowheads="1"/>
          </p:cNvSpPr>
          <p:nvPr/>
        </p:nvSpPr>
        <p:spPr bwMode="auto">
          <a:xfrm>
            <a:off x="3314700" y="2438400"/>
            <a:ext cx="2514600" cy="914400"/>
          </a:xfrm>
          <a:prstGeom prst="ellipse">
            <a:avLst/>
          </a:prstGeom>
          <a:solidFill>
            <a:schemeClr val="accent1">
              <a:lumMod val="20000"/>
              <a:lumOff val="80000"/>
            </a:schemeClr>
          </a:solidFill>
          <a:ln w="9525">
            <a:solidFill>
              <a:schemeClr val="tx1"/>
            </a:solidFill>
            <a:round/>
            <a:headEnd/>
            <a:tailEnd/>
          </a:ln>
          <a:effectLst/>
        </p:spPr>
        <p:txBody>
          <a:bodyPr wrap="none" anchor="ctr"/>
          <a:lstStyle/>
          <a:p>
            <a:pPr fontAlgn="auto">
              <a:spcBef>
                <a:spcPts val="0"/>
              </a:spcBef>
              <a:spcAft>
                <a:spcPts val="0"/>
              </a:spcAft>
              <a:defRPr/>
            </a:pPr>
            <a:endParaRPr lang="en-US">
              <a:latin typeface="+mn-lt"/>
              <a:cs typeface="+mn-cs"/>
            </a:endParaRPr>
          </a:p>
        </p:txBody>
      </p:sp>
      <p:sp>
        <p:nvSpPr>
          <p:cNvPr id="2055" name="Oval 7"/>
          <p:cNvSpPr>
            <a:spLocks noChangeArrowheads="1"/>
          </p:cNvSpPr>
          <p:nvPr/>
        </p:nvSpPr>
        <p:spPr bwMode="auto">
          <a:xfrm>
            <a:off x="3314700" y="4038600"/>
            <a:ext cx="2514600" cy="914400"/>
          </a:xfrm>
          <a:prstGeom prst="ellipse">
            <a:avLst/>
          </a:prstGeom>
          <a:solidFill>
            <a:schemeClr val="tx2">
              <a:lumMod val="40000"/>
              <a:lumOff val="60000"/>
            </a:schemeClr>
          </a:solidFill>
          <a:ln w="9525">
            <a:solidFill>
              <a:schemeClr val="tx1"/>
            </a:solidFill>
            <a:round/>
            <a:headEnd/>
            <a:tailEnd/>
          </a:ln>
          <a:effectLst/>
        </p:spPr>
        <p:txBody>
          <a:bodyPr wrap="none" anchor="ctr"/>
          <a:lstStyle/>
          <a:p>
            <a:pPr fontAlgn="auto">
              <a:spcBef>
                <a:spcPts val="0"/>
              </a:spcBef>
              <a:spcAft>
                <a:spcPts val="0"/>
              </a:spcAft>
              <a:defRPr/>
            </a:pPr>
            <a:endParaRPr lang="en-US">
              <a:latin typeface="+mn-lt"/>
              <a:cs typeface="+mn-cs"/>
            </a:endParaRPr>
          </a:p>
        </p:txBody>
      </p:sp>
      <p:sp>
        <p:nvSpPr>
          <p:cNvPr id="2056" name="Oval 8"/>
          <p:cNvSpPr>
            <a:spLocks noChangeArrowheads="1"/>
          </p:cNvSpPr>
          <p:nvPr/>
        </p:nvSpPr>
        <p:spPr bwMode="auto">
          <a:xfrm>
            <a:off x="457200" y="4038600"/>
            <a:ext cx="2514600" cy="914400"/>
          </a:xfrm>
          <a:prstGeom prst="ellipse">
            <a:avLst/>
          </a:prstGeom>
          <a:solidFill>
            <a:schemeClr val="tx2">
              <a:lumMod val="40000"/>
              <a:lumOff val="60000"/>
            </a:schemeClr>
          </a:solidFill>
          <a:ln w="9525">
            <a:solidFill>
              <a:schemeClr val="tx1"/>
            </a:solidFill>
            <a:round/>
            <a:headEnd/>
            <a:tailEnd/>
          </a:ln>
          <a:effectLst/>
        </p:spPr>
        <p:txBody>
          <a:bodyPr wrap="none" anchor="ctr"/>
          <a:lstStyle/>
          <a:p>
            <a:pPr fontAlgn="auto">
              <a:spcBef>
                <a:spcPts val="0"/>
              </a:spcBef>
              <a:spcAft>
                <a:spcPts val="0"/>
              </a:spcAft>
              <a:defRPr/>
            </a:pPr>
            <a:endParaRPr lang="en-US">
              <a:latin typeface="+mn-lt"/>
              <a:cs typeface="+mn-cs"/>
            </a:endParaRPr>
          </a:p>
        </p:txBody>
      </p:sp>
      <p:sp>
        <p:nvSpPr>
          <p:cNvPr id="2057" name="Oval 9"/>
          <p:cNvSpPr>
            <a:spLocks noChangeArrowheads="1"/>
          </p:cNvSpPr>
          <p:nvPr/>
        </p:nvSpPr>
        <p:spPr bwMode="auto">
          <a:xfrm>
            <a:off x="6019800" y="4038600"/>
            <a:ext cx="2514600" cy="914400"/>
          </a:xfrm>
          <a:prstGeom prst="ellipse">
            <a:avLst/>
          </a:prstGeom>
          <a:solidFill>
            <a:schemeClr val="tx2">
              <a:lumMod val="40000"/>
              <a:lumOff val="60000"/>
            </a:schemeClr>
          </a:solidFill>
          <a:ln w="9525">
            <a:solidFill>
              <a:schemeClr val="tx1"/>
            </a:solidFill>
            <a:round/>
            <a:headEnd/>
            <a:tailEnd/>
          </a:ln>
          <a:effectLst/>
        </p:spPr>
        <p:txBody>
          <a:bodyPr wrap="none" anchor="ctr"/>
          <a:lstStyle/>
          <a:p>
            <a:pPr fontAlgn="auto">
              <a:spcBef>
                <a:spcPts val="0"/>
              </a:spcBef>
              <a:spcAft>
                <a:spcPts val="0"/>
              </a:spcAft>
              <a:defRPr/>
            </a:pPr>
            <a:endParaRPr lang="en-US">
              <a:latin typeface="+mn-lt"/>
              <a:cs typeface="+mn-cs"/>
            </a:endParaRPr>
          </a:p>
        </p:txBody>
      </p:sp>
      <p:sp>
        <p:nvSpPr>
          <p:cNvPr id="35849" name="Oval 10"/>
          <p:cNvSpPr>
            <a:spLocks noChangeArrowheads="1"/>
          </p:cNvSpPr>
          <p:nvPr/>
        </p:nvSpPr>
        <p:spPr bwMode="auto">
          <a:xfrm>
            <a:off x="952500" y="5562600"/>
            <a:ext cx="7239000" cy="914400"/>
          </a:xfrm>
          <a:prstGeom prst="ellipse">
            <a:avLst/>
          </a:prstGeom>
          <a:solidFill>
            <a:schemeClr val="accent1"/>
          </a:solidFill>
          <a:ln w="9525">
            <a:solidFill>
              <a:schemeClr val="tx1"/>
            </a:solidFill>
            <a:round/>
            <a:headEnd/>
            <a:tailEnd/>
          </a:ln>
        </p:spPr>
        <p:txBody>
          <a:bodyPr wrap="none" anchor="ctr"/>
          <a:lstStyle/>
          <a:p>
            <a:endParaRPr lang="en-US">
              <a:latin typeface="Calibri" pitchFamily="34" charset="0"/>
            </a:endParaRPr>
          </a:p>
        </p:txBody>
      </p:sp>
      <p:sp>
        <p:nvSpPr>
          <p:cNvPr id="35850" name="Text Box 11"/>
          <p:cNvSpPr txBox="1">
            <a:spLocks noChangeArrowheads="1"/>
          </p:cNvSpPr>
          <p:nvPr/>
        </p:nvSpPr>
        <p:spPr bwMode="auto">
          <a:xfrm>
            <a:off x="3657600" y="1219200"/>
            <a:ext cx="1905000" cy="822325"/>
          </a:xfrm>
          <a:prstGeom prst="rect">
            <a:avLst/>
          </a:prstGeom>
          <a:noFill/>
          <a:ln w="9525">
            <a:noFill/>
            <a:miter lim="800000"/>
            <a:headEnd/>
            <a:tailEnd/>
          </a:ln>
        </p:spPr>
        <p:txBody>
          <a:bodyPr>
            <a:spAutoFit/>
          </a:bodyPr>
          <a:lstStyle/>
          <a:p>
            <a:pPr algn="ctr">
              <a:spcBef>
                <a:spcPct val="50000"/>
              </a:spcBef>
            </a:pPr>
            <a:r>
              <a:rPr lang="en-US" sz="2400">
                <a:latin typeface="Calibri" pitchFamily="34" charset="0"/>
              </a:rPr>
              <a:t>The People (All, equally)</a:t>
            </a:r>
          </a:p>
        </p:txBody>
      </p:sp>
      <p:sp>
        <p:nvSpPr>
          <p:cNvPr id="35851" name="Text Box 12"/>
          <p:cNvSpPr txBox="1">
            <a:spLocks noChangeArrowheads="1"/>
          </p:cNvSpPr>
          <p:nvPr/>
        </p:nvSpPr>
        <p:spPr bwMode="auto">
          <a:xfrm>
            <a:off x="3352800" y="2667000"/>
            <a:ext cx="2438400" cy="457200"/>
          </a:xfrm>
          <a:prstGeom prst="rect">
            <a:avLst/>
          </a:prstGeom>
          <a:noFill/>
          <a:ln w="9525">
            <a:noFill/>
            <a:miter lim="800000"/>
            <a:headEnd/>
            <a:tailEnd/>
          </a:ln>
        </p:spPr>
        <p:txBody>
          <a:bodyPr>
            <a:spAutoFit/>
          </a:bodyPr>
          <a:lstStyle/>
          <a:p>
            <a:pPr>
              <a:spcBef>
                <a:spcPct val="50000"/>
              </a:spcBef>
            </a:pPr>
            <a:r>
              <a:rPr lang="en-US" sz="2400">
                <a:latin typeface="Calibri" pitchFamily="34" charset="0"/>
              </a:rPr>
              <a:t>The Constitution</a:t>
            </a:r>
          </a:p>
        </p:txBody>
      </p:sp>
      <p:sp>
        <p:nvSpPr>
          <p:cNvPr id="35852" name="Text Box 14"/>
          <p:cNvSpPr txBox="1">
            <a:spLocks noChangeArrowheads="1"/>
          </p:cNvSpPr>
          <p:nvPr/>
        </p:nvSpPr>
        <p:spPr bwMode="auto">
          <a:xfrm>
            <a:off x="990600" y="4267200"/>
            <a:ext cx="1447800" cy="457200"/>
          </a:xfrm>
          <a:prstGeom prst="rect">
            <a:avLst/>
          </a:prstGeom>
          <a:noFill/>
          <a:ln w="9525">
            <a:noFill/>
            <a:miter lim="800000"/>
            <a:headEnd/>
            <a:tailEnd/>
          </a:ln>
        </p:spPr>
        <p:txBody>
          <a:bodyPr>
            <a:spAutoFit/>
          </a:bodyPr>
          <a:lstStyle/>
          <a:p>
            <a:pPr>
              <a:spcBef>
                <a:spcPct val="50000"/>
              </a:spcBef>
            </a:pPr>
            <a:r>
              <a:rPr lang="en-US" sz="2400">
                <a:latin typeface="Calibri" pitchFamily="34" charset="0"/>
              </a:rPr>
              <a:t>Executive</a:t>
            </a:r>
          </a:p>
        </p:txBody>
      </p:sp>
      <p:sp>
        <p:nvSpPr>
          <p:cNvPr id="35853" name="Text Box 15"/>
          <p:cNvSpPr txBox="1">
            <a:spLocks noChangeArrowheads="1"/>
          </p:cNvSpPr>
          <p:nvPr/>
        </p:nvSpPr>
        <p:spPr bwMode="auto">
          <a:xfrm>
            <a:off x="4017963" y="4267200"/>
            <a:ext cx="1143000" cy="461963"/>
          </a:xfrm>
          <a:prstGeom prst="rect">
            <a:avLst/>
          </a:prstGeom>
          <a:noFill/>
          <a:ln w="9525">
            <a:noFill/>
            <a:miter lim="800000"/>
            <a:headEnd/>
            <a:tailEnd/>
          </a:ln>
        </p:spPr>
        <p:txBody>
          <a:bodyPr>
            <a:spAutoFit/>
          </a:bodyPr>
          <a:lstStyle/>
          <a:p>
            <a:pPr>
              <a:spcBef>
                <a:spcPct val="50000"/>
              </a:spcBef>
            </a:pPr>
            <a:r>
              <a:rPr lang="en-US" sz="2400">
                <a:latin typeface="Calibri" pitchFamily="34" charset="0"/>
              </a:rPr>
              <a:t>Judicial</a:t>
            </a:r>
          </a:p>
        </p:txBody>
      </p:sp>
      <p:sp>
        <p:nvSpPr>
          <p:cNvPr id="35854" name="Text Box 16"/>
          <p:cNvSpPr txBox="1">
            <a:spLocks noChangeArrowheads="1"/>
          </p:cNvSpPr>
          <p:nvPr/>
        </p:nvSpPr>
        <p:spPr bwMode="auto">
          <a:xfrm>
            <a:off x="6629400" y="4267200"/>
            <a:ext cx="1524000" cy="461963"/>
          </a:xfrm>
          <a:prstGeom prst="rect">
            <a:avLst/>
          </a:prstGeom>
          <a:noFill/>
          <a:ln w="9525">
            <a:noFill/>
            <a:miter lim="800000"/>
            <a:headEnd/>
            <a:tailEnd/>
          </a:ln>
        </p:spPr>
        <p:txBody>
          <a:bodyPr>
            <a:spAutoFit/>
          </a:bodyPr>
          <a:lstStyle/>
          <a:p>
            <a:pPr>
              <a:spcBef>
                <a:spcPct val="50000"/>
              </a:spcBef>
            </a:pPr>
            <a:r>
              <a:rPr lang="en-US" sz="2400">
                <a:latin typeface="Calibri" pitchFamily="34" charset="0"/>
              </a:rPr>
              <a:t>Legislative </a:t>
            </a:r>
          </a:p>
        </p:txBody>
      </p:sp>
      <p:sp>
        <p:nvSpPr>
          <p:cNvPr id="35855" name="Text Box 17"/>
          <p:cNvSpPr txBox="1">
            <a:spLocks noChangeArrowheads="1"/>
          </p:cNvSpPr>
          <p:nvPr/>
        </p:nvSpPr>
        <p:spPr bwMode="auto">
          <a:xfrm>
            <a:off x="1638300" y="5791200"/>
            <a:ext cx="5867400" cy="457200"/>
          </a:xfrm>
          <a:prstGeom prst="rect">
            <a:avLst/>
          </a:prstGeom>
          <a:noFill/>
          <a:ln w="9525">
            <a:noFill/>
            <a:miter lim="800000"/>
            <a:headEnd/>
            <a:tailEnd/>
          </a:ln>
        </p:spPr>
        <p:txBody>
          <a:bodyPr>
            <a:spAutoFit/>
          </a:bodyPr>
          <a:lstStyle/>
          <a:p>
            <a:pPr algn="ctr">
              <a:spcBef>
                <a:spcPct val="50000"/>
              </a:spcBef>
            </a:pPr>
            <a:r>
              <a:rPr lang="en-US" sz="2400" b="1">
                <a:solidFill>
                  <a:srgbClr val="C00000"/>
                </a:solidFill>
                <a:latin typeface="Calibri" pitchFamily="34" charset="0"/>
              </a:rPr>
              <a:t>Religious entities</a:t>
            </a:r>
            <a:r>
              <a:rPr lang="en-US" sz="2400">
                <a:latin typeface="Calibri" pitchFamily="34" charset="0"/>
              </a:rPr>
              <a:t>, business, clubs, groups, etc</a:t>
            </a:r>
          </a:p>
        </p:txBody>
      </p:sp>
      <p:sp>
        <p:nvSpPr>
          <p:cNvPr id="35856" name="Text Box 18"/>
          <p:cNvSpPr txBox="1">
            <a:spLocks noChangeArrowheads="1"/>
          </p:cNvSpPr>
          <p:nvPr/>
        </p:nvSpPr>
        <p:spPr bwMode="auto">
          <a:xfrm>
            <a:off x="2971800" y="4887913"/>
            <a:ext cx="3505200" cy="457200"/>
          </a:xfrm>
          <a:prstGeom prst="rect">
            <a:avLst/>
          </a:prstGeom>
          <a:noFill/>
          <a:ln w="9525">
            <a:noFill/>
            <a:miter lim="800000"/>
            <a:headEnd/>
            <a:tailEnd/>
          </a:ln>
        </p:spPr>
        <p:txBody>
          <a:bodyPr>
            <a:spAutoFit/>
          </a:bodyPr>
          <a:lstStyle/>
          <a:p>
            <a:pPr algn="ctr">
              <a:spcBef>
                <a:spcPct val="50000"/>
              </a:spcBef>
            </a:pPr>
            <a:r>
              <a:rPr lang="en-US" sz="2400">
                <a:latin typeface="Calibri" pitchFamily="34" charset="0"/>
              </a:rPr>
              <a:t>Government</a:t>
            </a:r>
          </a:p>
        </p:txBody>
      </p:sp>
      <p:sp>
        <p:nvSpPr>
          <p:cNvPr id="35857" name="Line 19"/>
          <p:cNvSpPr>
            <a:spLocks noChangeShapeType="1"/>
          </p:cNvSpPr>
          <p:nvPr/>
        </p:nvSpPr>
        <p:spPr bwMode="auto">
          <a:xfrm>
            <a:off x="533400" y="1447800"/>
            <a:ext cx="0" cy="2286000"/>
          </a:xfrm>
          <a:prstGeom prst="line">
            <a:avLst/>
          </a:prstGeom>
          <a:noFill/>
          <a:ln w="63500">
            <a:solidFill>
              <a:schemeClr val="tx1"/>
            </a:solidFill>
            <a:round/>
            <a:headEnd/>
            <a:tailEnd type="triangle" w="lg" len="lg"/>
          </a:ln>
        </p:spPr>
        <p:txBody>
          <a:bodyPr/>
          <a:lstStyle/>
          <a:p>
            <a:endParaRPr lang="en-US"/>
          </a:p>
        </p:txBody>
      </p:sp>
      <p:sp>
        <p:nvSpPr>
          <p:cNvPr id="35858" name="Text Box 20"/>
          <p:cNvSpPr txBox="1">
            <a:spLocks noChangeArrowheads="1"/>
          </p:cNvSpPr>
          <p:nvPr/>
        </p:nvSpPr>
        <p:spPr bwMode="auto">
          <a:xfrm>
            <a:off x="685800" y="1752600"/>
            <a:ext cx="2286000" cy="366713"/>
          </a:xfrm>
          <a:prstGeom prst="rect">
            <a:avLst/>
          </a:prstGeom>
          <a:noFill/>
          <a:ln w="9525">
            <a:noFill/>
            <a:miter lim="800000"/>
            <a:headEnd/>
            <a:tailEnd/>
          </a:ln>
        </p:spPr>
        <p:txBody>
          <a:bodyPr>
            <a:spAutoFit/>
          </a:bodyPr>
          <a:lstStyle/>
          <a:p>
            <a:pPr>
              <a:spcBef>
                <a:spcPct val="50000"/>
              </a:spcBef>
            </a:pPr>
            <a:r>
              <a:rPr lang="en-US">
                <a:latin typeface="Calibri" pitchFamily="34" charset="0"/>
              </a:rPr>
              <a:t>Power flow</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p:txBody>
          <a:bodyPr/>
          <a:lstStyle/>
          <a:p>
            <a:r>
              <a:rPr lang="en-US" b="1" dirty="0" smtClean="0"/>
              <a:t>Global Islamic State</a:t>
            </a:r>
            <a:endParaRPr lang="en-US" b="1" dirty="0"/>
          </a:p>
        </p:txBody>
      </p:sp>
      <p:sp>
        <p:nvSpPr>
          <p:cNvPr id="6148" name="Oval 4"/>
          <p:cNvSpPr>
            <a:spLocks noChangeArrowheads="1"/>
          </p:cNvSpPr>
          <p:nvPr/>
        </p:nvSpPr>
        <p:spPr bwMode="auto">
          <a:xfrm>
            <a:off x="3314700" y="1143000"/>
            <a:ext cx="2514600" cy="685800"/>
          </a:xfrm>
          <a:prstGeom prst="ellipse">
            <a:avLst/>
          </a:prstGeom>
          <a:solidFill>
            <a:schemeClr val="accent1">
              <a:lumMod val="20000"/>
              <a:lumOff val="80000"/>
            </a:schemeClr>
          </a:solidFill>
          <a:ln w="9525">
            <a:solidFill>
              <a:schemeClr val="tx1"/>
            </a:solidFill>
            <a:round/>
            <a:headEnd/>
            <a:tailEnd/>
          </a:ln>
          <a:effectLst/>
        </p:spPr>
        <p:txBody>
          <a:bodyPr wrap="none" anchor="ctr"/>
          <a:lstStyle/>
          <a:p>
            <a:endParaRPr lang="en-US"/>
          </a:p>
        </p:txBody>
      </p:sp>
      <p:sp>
        <p:nvSpPr>
          <p:cNvPr id="6149" name="Oval 5"/>
          <p:cNvSpPr>
            <a:spLocks noChangeArrowheads="1"/>
          </p:cNvSpPr>
          <p:nvPr/>
        </p:nvSpPr>
        <p:spPr bwMode="auto">
          <a:xfrm>
            <a:off x="3314700" y="4038600"/>
            <a:ext cx="2514600" cy="8382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6154" name="Text Box 10"/>
          <p:cNvSpPr txBox="1">
            <a:spLocks noChangeArrowheads="1"/>
          </p:cNvSpPr>
          <p:nvPr/>
        </p:nvSpPr>
        <p:spPr bwMode="auto">
          <a:xfrm>
            <a:off x="3657600" y="1219200"/>
            <a:ext cx="1752600" cy="457200"/>
          </a:xfrm>
          <a:prstGeom prst="rect">
            <a:avLst/>
          </a:prstGeom>
          <a:noFill/>
          <a:ln w="9525">
            <a:noFill/>
            <a:miter lim="800000"/>
            <a:headEnd/>
            <a:tailEnd/>
          </a:ln>
          <a:effectLst/>
        </p:spPr>
        <p:txBody>
          <a:bodyPr>
            <a:spAutoFit/>
          </a:bodyPr>
          <a:lstStyle/>
          <a:p>
            <a:pPr algn="ctr">
              <a:spcBef>
                <a:spcPct val="50000"/>
              </a:spcBef>
            </a:pPr>
            <a:r>
              <a:rPr lang="en-US" sz="2400" dirty="0" smtClean="0"/>
              <a:t>Shari’ah</a:t>
            </a:r>
            <a:endParaRPr lang="en-US" sz="2400" dirty="0"/>
          </a:p>
        </p:txBody>
      </p:sp>
      <p:sp>
        <p:nvSpPr>
          <p:cNvPr id="6155" name="Text Box 11"/>
          <p:cNvSpPr txBox="1">
            <a:spLocks noChangeArrowheads="1"/>
          </p:cNvSpPr>
          <p:nvPr/>
        </p:nvSpPr>
        <p:spPr bwMode="auto">
          <a:xfrm>
            <a:off x="3352800" y="4031609"/>
            <a:ext cx="2438400" cy="822325"/>
          </a:xfrm>
          <a:prstGeom prst="rect">
            <a:avLst/>
          </a:prstGeom>
          <a:noFill/>
          <a:ln w="9525">
            <a:noFill/>
            <a:miter lim="800000"/>
            <a:headEnd/>
            <a:tailEnd/>
          </a:ln>
          <a:effectLst/>
        </p:spPr>
        <p:txBody>
          <a:bodyPr>
            <a:spAutoFit/>
          </a:bodyPr>
          <a:lstStyle/>
          <a:p>
            <a:pPr algn="ctr">
              <a:spcBef>
                <a:spcPct val="50000"/>
              </a:spcBef>
            </a:pPr>
            <a:r>
              <a:rPr lang="en-US" sz="2400" dirty="0"/>
              <a:t>The People (Men)</a:t>
            </a:r>
          </a:p>
        </p:txBody>
      </p:sp>
      <p:sp>
        <p:nvSpPr>
          <p:cNvPr id="6146" name="Oval 2"/>
          <p:cNvSpPr>
            <a:spLocks noChangeArrowheads="1"/>
          </p:cNvSpPr>
          <p:nvPr/>
        </p:nvSpPr>
        <p:spPr bwMode="auto">
          <a:xfrm>
            <a:off x="304800" y="1981200"/>
            <a:ext cx="8534400" cy="19050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6150" name="Oval 6"/>
          <p:cNvSpPr>
            <a:spLocks noChangeArrowheads="1"/>
          </p:cNvSpPr>
          <p:nvPr/>
        </p:nvSpPr>
        <p:spPr bwMode="auto">
          <a:xfrm>
            <a:off x="5105400" y="2266950"/>
            <a:ext cx="2514600" cy="781050"/>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en-US"/>
          </a:p>
        </p:txBody>
      </p:sp>
      <p:sp>
        <p:nvSpPr>
          <p:cNvPr id="6151" name="Oval 7"/>
          <p:cNvSpPr>
            <a:spLocks noChangeArrowheads="1"/>
          </p:cNvSpPr>
          <p:nvPr/>
        </p:nvSpPr>
        <p:spPr bwMode="auto">
          <a:xfrm>
            <a:off x="1524000" y="2190750"/>
            <a:ext cx="2514600" cy="685800"/>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en-US"/>
          </a:p>
        </p:txBody>
      </p:sp>
      <p:sp>
        <p:nvSpPr>
          <p:cNvPr id="6152" name="Oval 8"/>
          <p:cNvSpPr>
            <a:spLocks noChangeArrowheads="1"/>
          </p:cNvSpPr>
          <p:nvPr/>
        </p:nvSpPr>
        <p:spPr bwMode="auto">
          <a:xfrm>
            <a:off x="3352800" y="3200400"/>
            <a:ext cx="2514600" cy="685800"/>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en-US"/>
          </a:p>
        </p:txBody>
      </p:sp>
      <p:sp>
        <p:nvSpPr>
          <p:cNvPr id="6156" name="Text Box 12"/>
          <p:cNvSpPr txBox="1">
            <a:spLocks noChangeArrowheads="1"/>
          </p:cNvSpPr>
          <p:nvPr/>
        </p:nvSpPr>
        <p:spPr bwMode="auto">
          <a:xfrm>
            <a:off x="1972527" y="2311607"/>
            <a:ext cx="1609572" cy="461665"/>
          </a:xfrm>
          <a:prstGeom prst="rect">
            <a:avLst/>
          </a:prstGeom>
          <a:noFill/>
          <a:ln w="9525">
            <a:noFill/>
            <a:miter lim="800000"/>
            <a:headEnd/>
            <a:tailEnd/>
          </a:ln>
          <a:effectLst/>
        </p:spPr>
        <p:txBody>
          <a:bodyPr wrap="square">
            <a:spAutoFit/>
          </a:bodyPr>
          <a:lstStyle/>
          <a:p>
            <a:pPr algn="ctr">
              <a:spcBef>
                <a:spcPct val="50000"/>
              </a:spcBef>
            </a:pPr>
            <a:r>
              <a:rPr lang="en-US" sz="2400" dirty="0" smtClean="0"/>
              <a:t>Executive</a:t>
            </a:r>
            <a:endParaRPr lang="en-US" sz="2400" dirty="0"/>
          </a:p>
        </p:txBody>
      </p:sp>
      <p:sp>
        <p:nvSpPr>
          <p:cNvPr id="6157" name="Text Box 13"/>
          <p:cNvSpPr txBox="1">
            <a:spLocks noChangeArrowheads="1"/>
          </p:cNvSpPr>
          <p:nvPr/>
        </p:nvSpPr>
        <p:spPr bwMode="auto">
          <a:xfrm>
            <a:off x="5786479" y="2370408"/>
            <a:ext cx="1223921" cy="461665"/>
          </a:xfrm>
          <a:prstGeom prst="rect">
            <a:avLst/>
          </a:prstGeom>
          <a:noFill/>
          <a:ln w="9525">
            <a:noFill/>
            <a:miter lim="800000"/>
            <a:headEnd/>
            <a:tailEnd/>
          </a:ln>
          <a:effectLst/>
        </p:spPr>
        <p:txBody>
          <a:bodyPr wrap="square">
            <a:spAutoFit/>
          </a:bodyPr>
          <a:lstStyle/>
          <a:p>
            <a:pPr algn="ctr">
              <a:spcBef>
                <a:spcPct val="50000"/>
              </a:spcBef>
            </a:pPr>
            <a:r>
              <a:rPr lang="en-US" sz="2400" dirty="0" smtClean="0"/>
              <a:t>Judicial </a:t>
            </a:r>
            <a:endParaRPr lang="en-US" sz="2400" dirty="0"/>
          </a:p>
        </p:txBody>
      </p:sp>
      <p:sp>
        <p:nvSpPr>
          <p:cNvPr id="6158" name="Text Box 14"/>
          <p:cNvSpPr txBox="1">
            <a:spLocks noChangeArrowheads="1"/>
          </p:cNvSpPr>
          <p:nvPr/>
        </p:nvSpPr>
        <p:spPr bwMode="auto">
          <a:xfrm>
            <a:off x="3619500" y="3352800"/>
            <a:ext cx="1905000" cy="457200"/>
          </a:xfrm>
          <a:prstGeom prst="rect">
            <a:avLst/>
          </a:prstGeom>
          <a:noFill/>
          <a:ln w="9525">
            <a:noFill/>
            <a:miter lim="800000"/>
            <a:headEnd/>
            <a:tailEnd/>
          </a:ln>
          <a:effectLst/>
        </p:spPr>
        <p:txBody>
          <a:bodyPr>
            <a:spAutoFit/>
          </a:bodyPr>
          <a:lstStyle/>
          <a:p>
            <a:pPr algn="ctr">
              <a:spcBef>
                <a:spcPct val="50000"/>
              </a:spcBef>
            </a:pPr>
            <a:r>
              <a:rPr lang="en-US" sz="2400" dirty="0" smtClean="0"/>
              <a:t>Legislative</a:t>
            </a:r>
            <a:endParaRPr lang="en-US" sz="2400" dirty="0"/>
          </a:p>
        </p:txBody>
      </p:sp>
      <p:sp>
        <p:nvSpPr>
          <p:cNvPr id="6160" name="Text Box 16"/>
          <p:cNvSpPr txBox="1">
            <a:spLocks noChangeArrowheads="1"/>
          </p:cNvSpPr>
          <p:nvPr/>
        </p:nvSpPr>
        <p:spPr bwMode="auto">
          <a:xfrm>
            <a:off x="2743200" y="2743200"/>
            <a:ext cx="3505200" cy="457200"/>
          </a:xfrm>
          <a:prstGeom prst="rect">
            <a:avLst/>
          </a:prstGeom>
          <a:noFill/>
          <a:ln w="9525">
            <a:noFill/>
            <a:miter lim="800000"/>
            <a:headEnd/>
            <a:tailEnd/>
          </a:ln>
          <a:effectLst/>
        </p:spPr>
        <p:txBody>
          <a:bodyPr>
            <a:spAutoFit/>
          </a:bodyPr>
          <a:lstStyle/>
          <a:p>
            <a:pPr algn="ctr">
              <a:spcBef>
                <a:spcPct val="50000"/>
              </a:spcBef>
            </a:pPr>
            <a:r>
              <a:rPr lang="en-US" sz="2400" dirty="0"/>
              <a:t>Government</a:t>
            </a:r>
          </a:p>
        </p:txBody>
      </p:sp>
      <p:sp>
        <p:nvSpPr>
          <p:cNvPr id="6162" name="Oval 18"/>
          <p:cNvSpPr>
            <a:spLocks noChangeArrowheads="1"/>
          </p:cNvSpPr>
          <p:nvPr/>
        </p:nvSpPr>
        <p:spPr bwMode="auto">
          <a:xfrm>
            <a:off x="3238500" y="4960938"/>
            <a:ext cx="2514600" cy="914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6163" name="Text Box 19"/>
          <p:cNvSpPr txBox="1">
            <a:spLocks noChangeArrowheads="1"/>
          </p:cNvSpPr>
          <p:nvPr/>
        </p:nvSpPr>
        <p:spPr bwMode="auto">
          <a:xfrm>
            <a:off x="3276600" y="5029200"/>
            <a:ext cx="2438400" cy="822325"/>
          </a:xfrm>
          <a:prstGeom prst="rect">
            <a:avLst/>
          </a:prstGeom>
          <a:noFill/>
          <a:ln w="9525">
            <a:noFill/>
            <a:miter lim="800000"/>
            <a:headEnd/>
            <a:tailEnd/>
          </a:ln>
          <a:effectLst/>
        </p:spPr>
        <p:txBody>
          <a:bodyPr>
            <a:spAutoFit/>
          </a:bodyPr>
          <a:lstStyle/>
          <a:p>
            <a:pPr algn="ctr">
              <a:spcBef>
                <a:spcPct val="50000"/>
              </a:spcBef>
            </a:pPr>
            <a:r>
              <a:rPr lang="en-US" sz="2400"/>
              <a:t>The People (Women)</a:t>
            </a:r>
          </a:p>
        </p:txBody>
      </p:sp>
      <p:sp>
        <p:nvSpPr>
          <p:cNvPr id="6164" name="Line 20"/>
          <p:cNvSpPr>
            <a:spLocks noChangeShapeType="1"/>
          </p:cNvSpPr>
          <p:nvPr/>
        </p:nvSpPr>
        <p:spPr bwMode="auto">
          <a:xfrm>
            <a:off x="533400" y="3962400"/>
            <a:ext cx="0" cy="2286000"/>
          </a:xfrm>
          <a:prstGeom prst="line">
            <a:avLst/>
          </a:prstGeom>
          <a:noFill/>
          <a:ln w="63500">
            <a:solidFill>
              <a:schemeClr val="tx1"/>
            </a:solidFill>
            <a:round/>
            <a:headEnd/>
            <a:tailEnd type="triangle" w="lg" len="lg"/>
          </a:ln>
          <a:effectLst/>
        </p:spPr>
        <p:txBody>
          <a:bodyPr/>
          <a:lstStyle/>
          <a:p>
            <a:endParaRPr lang="en-US"/>
          </a:p>
        </p:txBody>
      </p:sp>
      <p:sp>
        <p:nvSpPr>
          <p:cNvPr id="6165" name="Text Box 21"/>
          <p:cNvSpPr txBox="1">
            <a:spLocks noChangeArrowheads="1"/>
          </p:cNvSpPr>
          <p:nvPr/>
        </p:nvSpPr>
        <p:spPr bwMode="auto">
          <a:xfrm>
            <a:off x="685800" y="5029200"/>
            <a:ext cx="2209800" cy="366713"/>
          </a:xfrm>
          <a:prstGeom prst="rect">
            <a:avLst/>
          </a:prstGeom>
          <a:noFill/>
          <a:ln w="9525">
            <a:noFill/>
            <a:miter lim="800000"/>
            <a:headEnd/>
            <a:tailEnd/>
          </a:ln>
          <a:effectLst/>
        </p:spPr>
        <p:txBody>
          <a:bodyPr>
            <a:spAutoFit/>
          </a:bodyPr>
          <a:lstStyle/>
          <a:p>
            <a:pPr>
              <a:spcBef>
                <a:spcPct val="50000"/>
              </a:spcBef>
            </a:pPr>
            <a:r>
              <a:rPr lang="en-US"/>
              <a:t>Power flow</a:t>
            </a:r>
          </a:p>
        </p:txBody>
      </p:sp>
      <p:sp>
        <p:nvSpPr>
          <p:cNvPr id="6167" name="Oval 23"/>
          <p:cNvSpPr>
            <a:spLocks noChangeArrowheads="1"/>
          </p:cNvSpPr>
          <p:nvPr/>
        </p:nvSpPr>
        <p:spPr bwMode="auto">
          <a:xfrm>
            <a:off x="1671506" y="6096000"/>
            <a:ext cx="5791200" cy="6858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6168" name="Text Box 24"/>
          <p:cNvSpPr txBox="1">
            <a:spLocks noChangeArrowheads="1"/>
          </p:cNvSpPr>
          <p:nvPr/>
        </p:nvSpPr>
        <p:spPr bwMode="auto">
          <a:xfrm>
            <a:off x="1676400" y="6208488"/>
            <a:ext cx="5791200" cy="461665"/>
          </a:xfrm>
          <a:prstGeom prst="rect">
            <a:avLst/>
          </a:prstGeom>
          <a:noFill/>
          <a:ln w="9525">
            <a:noFill/>
            <a:miter lim="800000"/>
            <a:headEnd/>
            <a:tailEnd/>
          </a:ln>
          <a:effectLst/>
        </p:spPr>
        <p:txBody>
          <a:bodyPr wrap="square">
            <a:spAutoFit/>
          </a:bodyPr>
          <a:lstStyle/>
          <a:p>
            <a:pPr algn="ctr">
              <a:spcBef>
                <a:spcPct val="50000"/>
              </a:spcBef>
            </a:pPr>
            <a:r>
              <a:rPr lang="en-US" sz="2400" dirty="0" err="1" smtClean="0">
                <a:solidFill>
                  <a:srgbClr val="C00000"/>
                </a:solidFill>
              </a:rPr>
              <a:t>kafirs</a:t>
            </a:r>
            <a:r>
              <a:rPr lang="en-US" sz="2400" dirty="0" smtClean="0"/>
              <a:t>, </a:t>
            </a:r>
            <a:r>
              <a:rPr lang="en-US" sz="2400" dirty="0" err="1" smtClean="0"/>
              <a:t>dhimmis</a:t>
            </a:r>
            <a:r>
              <a:rPr lang="en-US" sz="2400" dirty="0" smtClean="0"/>
              <a:t> &amp; other non-Muslims</a:t>
            </a:r>
            <a:endParaRPr lang="en-US" sz="2400" dirty="0"/>
          </a:p>
        </p:txBody>
      </p:sp>
      <p:sp>
        <p:nvSpPr>
          <p:cNvPr id="6169" name="Line 25"/>
          <p:cNvSpPr>
            <a:spLocks noChangeShapeType="1"/>
          </p:cNvSpPr>
          <p:nvPr/>
        </p:nvSpPr>
        <p:spPr bwMode="auto">
          <a:xfrm>
            <a:off x="1371600" y="6019800"/>
            <a:ext cx="6400800" cy="0"/>
          </a:xfrm>
          <a:prstGeom prst="line">
            <a:avLst/>
          </a:prstGeom>
          <a:noFill/>
          <a:ln w="50800">
            <a:solidFill>
              <a:schemeClr val="tx1"/>
            </a:solidFill>
            <a:prstDash val="lgDash"/>
            <a:round/>
            <a:headEnd/>
            <a:tailEnd/>
          </a:ln>
          <a:effectLst/>
        </p:spPr>
        <p:txBody>
          <a:bodyPr/>
          <a:lstStyle/>
          <a:p>
            <a:endParaRPr lang="en-US"/>
          </a:p>
        </p:txBody>
      </p:sp>
      <p:sp>
        <p:nvSpPr>
          <p:cNvPr id="6170" name="Text Box 26"/>
          <p:cNvSpPr txBox="1">
            <a:spLocks noChangeArrowheads="1"/>
          </p:cNvSpPr>
          <p:nvPr/>
        </p:nvSpPr>
        <p:spPr bwMode="auto">
          <a:xfrm>
            <a:off x="7848600" y="5867400"/>
            <a:ext cx="2057400" cy="366713"/>
          </a:xfrm>
          <a:prstGeom prst="rect">
            <a:avLst/>
          </a:prstGeom>
          <a:noFill/>
          <a:ln w="9525">
            <a:noFill/>
            <a:miter lim="800000"/>
            <a:headEnd/>
            <a:tailEnd/>
          </a:ln>
          <a:effectLst/>
        </p:spPr>
        <p:txBody>
          <a:bodyPr>
            <a:spAutoFit/>
          </a:bodyPr>
          <a:lstStyle/>
          <a:p>
            <a:pPr>
              <a:spcBef>
                <a:spcPct val="50000"/>
              </a:spcBef>
            </a:pPr>
            <a:r>
              <a:rPr lang="en-US"/>
              <a:t>Large gap</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e Still Logo.jpg"/>
          <p:cNvPicPr>
            <a:picLocks noChangeAspect="1"/>
          </p:cNvPicPr>
          <p:nvPr/>
        </p:nvPicPr>
        <p:blipFill>
          <a:blip r:embed="rId3" cstate="print"/>
          <a:stretch>
            <a:fillRect/>
          </a:stretch>
        </p:blipFill>
        <p:spPr>
          <a:xfrm>
            <a:off x="914400" y="1581912"/>
            <a:ext cx="7315200" cy="369417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b="1" dirty="0" smtClean="0"/>
              <a:t>9/11 - My Learning Curve </a:t>
            </a:r>
          </a:p>
        </p:txBody>
      </p:sp>
      <p:sp>
        <p:nvSpPr>
          <p:cNvPr id="6147" name="Rectangle 3"/>
          <p:cNvSpPr>
            <a:spLocks noGrp="1" noChangeArrowheads="1"/>
          </p:cNvSpPr>
          <p:nvPr>
            <p:ph type="body" idx="1"/>
          </p:nvPr>
        </p:nvSpPr>
        <p:spPr/>
        <p:txBody>
          <a:bodyPr/>
          <a:lstStyle/>
          <a:p>
            <a:pPr eaLnBrk="1" hangingPunct="1"/>
            <a:r>
              <a:rPr lang="en-US" dirty="0" smtClean="0"/>
              <a:t>Islam as an unknown</a:t>
            </a:r>
          </a:p>
          <a:p>
            <a:pPr eaLnBrk="1" hangingPunct="1"/>
            <a:r>
              <a:rPr lang="en-US" dirty="0" smtClean="0"/>
              <a:t>Islam in its own </a:t>
            </a:r>
            <a:r>
              <a:rPr lang="en-US" dirty="0" smtClean="0">
                <a:solidFill>
                  <a:srgbClr val="C00000"/>
                </a:solidFill>
              </a:rPr>
              <a:t>chronological</a:t>
            </a:r>
            <a:r>
              <a:rPr lang="en-US" dirty="0" smtClean="0"/>
              <a:t> context</a:t>
            </a:r>
          </a:p>
          <a:p>
            <a:pPr eaLnBrk="1" hangingPunct="1"/>
            <a:r>
              <a:rPr lang="en-US" dirty="0" smtClean="0"/>
              <a:t>Islam through original sources</a:t>
            </a:r>
          </a:p>
          <a:p>
            <a:pPr lvl="1" eaLnBrk="1" hangingPunct="1"/>
            <a:r>
              <a:rPr lang="en-US" dirty="0" smtClean="0"/>
              <a:t>Quran</a:t>
            </a:r>
          </a:p>
          <a:p>
            <a:pPr lvl="1" eaLnBrk="1" hangingPunct="1"/>
            <a:r>
              <a:rPr lang="en-US" dirty="0" err="1" smtClean="0"/>
              <a:t>Ishaq</a:t>
            </a:r>
            <a:r>
              <a:rPr lang="en-US" smtClean="0"/>
              <a:t> – biography of Muhammad</a:t>
            </a:r>
          </a:p>
          <a:p>
            <a:pPr lvl="1" eaLnBrk="1" hangingPunct="1"/>
            <a:r>
              <a:rPr lang="en-US" smtClean="0"/>
              <a:t>Saha sitta – the 6 reliable Hadith authors</a:t>
            </a:r>
          </a:p>
          <a:p>
            <a:pPr lvl="1" eaLnBrk="1" hangingPunct="1"/>
            <a:r>
              <a:rPr lang="en-US" smtClean="0"/>
              <a:t>al-Misri – Classical Islamic Jurisprudence</a:t>
            </a:r>
          </a:p>
          <a:p>
            <a:pPr lvl="1" eaLnBrk="1" hangingPunct="1"/>
            <a:r>
              <a:rPr lang="en-US" smtClean="0"/>
              <a:t>Ibn Khaldun – Classical Islamic historian</a:t>
            </a:r>
          </a:p>
          <a:p>
            <a:pPr eaLnBrk="1" hangingPunct="1"/>
            <a:endParaRPr 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4" name="Rectangle 4"/>
          <p:cNvSpPr>
            <a:spLocks noGrp="1" noChangeArrowheads="1"/>
          </p:cNvSpPr>
          <p:nvPr>
            <p:ph type="ctrTitle" idx="4294967295"/>
          </p:nvPr>
        </p:nvSpPr>
        <p:spPr>
          <a:xfrm>
            <a:off x="381000" y="1447800"/>
            <a:ext cx="8534400" cy="2362200"/>
          </a:xfrm>
        </p:spPr>
        <p:txBody>
          <a:bodyPr rtlCol="0">
            <a:normAutofit/>
          </a:bodyPr>
          <a:lstStyle/>
          <a:p>
            <a:pPr eaLnBrk="1" fontAlgn="auto" hangingPunct="1">
              <a:spcAft>
                <a:spcPts val="0"/>
              </a:spcAft>
              <a:defRPr/>
            </a:pPr>
            <a:r>
              <a:rPr lang="en-US" sz="3400" b="1" dirty="0" smtClean="0">
                <a:effectLst>
                  <a:outerShdw blurRad="38100" dist="38100" dir="2700000" algn="tl">
                    <a:srgbClr val="000000">
                      <a:alpha val="43137"/>
                    </a:srgbClr>
                  </a:outerShdw>
                </a:effectLst>
              </a:rPr>
              <a:t>“It is the nature of Islam to dominate, not to be dominated, to impose its law on all nations and to extend its power to the entire planet.”</a:t>
            </a:r>
            <a:r>
              <a:rPr lang="en-US" sz="2600" b="1" dirty="0" smtClean="0">
                <a:effectLst>
                  <a:outerShdw blurRad="38100" dist="38100" dir="2700000" algn="tl">
                    <a:srgbClr val="000000">
                      <a:alpha val="43137"/>
                    </a:srgbClr>
                  </a:outerShdw>
                </a:effectLst>
              </a:rPr>
              <a:t> </a:t>
            </a:r>
          </a:p>
        </p:txBody>
      </p:sp>
      <p:sp>
        <p:nvSpPr>
          <p:cNvPr id="419845" name="Rectangle 5"/>
          <p:cNvSpPr>
            <a:spLocks noGrp="1" noChangeArrowheads="1"/>
          </p:cNvSpPr>
          <p:nvPr>
            <p:ph type="subTitle" idx="4294967295"/>
          </p:nvPr>
        </p:nvSpPr>
        <p:spPr>
          <a:xfrm>
            <a:off x="1371600" y="3886200"/>
            <a:ext cx="6400800" cy="1752600"/>
          </a:xfrm>
        </p:spPr>
        <p:txBody>
          <a:bodyPr rtlCol="0">
            <a:normAutofit/>
          </a:bodyPr>
          <a:lstStyle/>
          <a:p>
            <a:pPr marL="0" indent="0" algn="ctr" eaLnBrk="1" fontAlgn="auto" hangingPunct="1">
              <a:spcAft>
                <a:spcPts val="0"/>
              </a:spcAft>
              <a:buFont typeface="Wingdings" pitchFamily="2" charset="2"/>
              <a:buNone/>
              <a:defRPr/>
            </a:pPr>
            <a:r>
              <a:rPr lang="en-US" sz="2400" b="1" dirty="0" err="1" smtClean="0">
                <a:solidFill>
                  <a:srgbClr val="C00000"/>
                </a:solidFill>
                <a:effectLst>
                  <a:outerShdw blurRad="38100" dist="38100" dir="2700000" algn="tl">
                    <a:srgbClr val="000000">
                      <a:alpha val="43137"/>
                    </a:srgbClr>
                  </a:outerShdw>
                </a:effectLst>
              </a:rPr>
              <a:t>Hasan</a:t>
            </a:r>
            <a:r>
              <a:rPr lang="en-US" sz="2400" b="1" dirty="0" smtClean="0">
                <a:solidFill>
                  <a:srgbClr val="C00000"/>
                </a:solidFill>
                <a:effectLst>
                  <a:outerShdw blurRad="38100" dist="38100" dir="2700000" algn="tl">
                    <a:srgbClr val="000000">
                      <a:alpha val="43137"/>
                    </a:srgbClr>
                  </a:outerShdw>
                </a:effectLst>
              </a:rPr>
              <a:t> al-</a:t>
            </a:r>
            <a:r>
              <a:rPr lang="en-US" sz="2400" b="1" dirty="0" err="1" smtClean="0">
                <a:solidFill>
                  <a:srgbClr val="C00000"/>
                </a:solidFill>
                <a:effectLst>
                  <a:outerShdw blurRad="38100" dist="38100" dir="2700000" algn="tl">
                    <a:srgbClr val="000000">
                      <a:alpha val="43137"/>
                    </a:srgbClr>
                  </a:outerShdw>
                </a:effectLst>
              </a:rPr>
              <a:t>Banna</a:t>
            </a:r>
            <a:endParaRPr lang="en-US" sz="2400" b="1" dirty="0" smtClean="0">
              <a:solidFill>
                <a:srgbClr val="C00000"/>
              </a:solidFill>
              <a:effectLst>
                <a:outerShdw blurRad="38100" dist="38100" dir="2700000" algn="tl">
                  <a:srgbClr val="000000">
                    <a:alpha val="43137"/>
                  </a:srgbClr>
                </a:outerShdw>
              </a:effectLst>
            </a:endParaRPr>
          </a:p>
          <a:p>
            <a:pPr marL="0" indent="0" algn="ctr" eaLnBrk="1" fontAlgn="auto" hangingPunct="1">
              <a:spcAft>
                <a:spcPts val="0"/>
              </a:spcAft>
              <a:buFont typeface="Wingdings" pitchFamily="2" charset="2"/>
              <a:buNone/>
              <a:defRPr/>
            </a:pPr>
            <a:r>
              <a:rPr lang="en-US" sz="2400" b="1" dirty="0" smtClean="0">
                <a:solidFill>
                  <a:srgbClr val="C00000"/>
                </a:solidFill>
                <a:effectLst>
                  <a:outerShdw blurRad="38100" dist="38100" dir="2700000" algn="tl">
                    <a:srgbClr val="000000">
                      <a:alpha val="43137"/>
                    </a:srgbClr>
                  </a:outerShdw>
                </a:effectLst>
              </a:rPr>
              <a:t>Founder of the Muslim Brotherhood </a:t>
            </a:r>
          </a:p>
        </p:txBody>
      </p:sp>
      <p:pic>
        <p:nvPicPr>
          <p:cNvPr id="7172" name="Picture 8" descr="ikhwan"/>
          <p:cNvPicPr>
            <a:picLocks noChangeAspect="1" noChangeArrowheads="1"/>
          </p:cNvPicPr>
          <p:nvPr/>
        </p:nvPicPr>
        <p:blipFill>
          <a:blip r:embed="rId3" cstate="print"/>
          <a:srcRect/>
          <a:stretch>
            <a:fillRect/>
          </a:stretch>
        </p:blipFill>
        <p:spPr bwMode="auto">
          <a:xfrm>
            <a:off x="3733800" y="4876800"/>
            <a:ext cx="1666875" cy="16668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descr="Description: muslim&#10;          violence"/>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a:stretch>
            <a:fillRect/>
          </a:stretch>
        </p:blipFill>
        <p:spPr bwMode="auto">
          <a:xfrm>
            <a:off x="5565775" y="0"/>
            <a:ext cx="3578225" cy="1143000"/>
          </a:xfrm>
          <a:prstGeom prst="rect">
            <a:avLst/>
          </a:prstGeom>
          <a:noFill/>
          <a:ln w="9525">
            <a:noFill/>
            <a:miter lim="800000"/>
            <a:headEnd/>
            <a:tailEnd/>
          </a:ln>
        </p:spPr>
      </p:pic>
      <p:pic>
        <p:nvPicPr>
          <p:cNvPr id="1030" name="Picture 6"/>
          <p:cNvPicPr>
            <a:picLocks noChangeAspect="1" noChangeArrowheads="1"/>
          </p:cNvPicPr>
          <p:nvPr/>
        </p:nvPicPr>
        <p:blipFill>
          <a:blip r:embed="rId4" cstate="print"/>
          <a:srcRect/>
          <a:stretch>
            <a:fillRect/>
          </a:stretch>
        </p:blipFill>
        <p:spPr bwMode="auto">
          <a:xfrm>
            <a:off x="704850" y="1236663"/>
            <a:ext cx="7734300" cy="5621337"/>
          </a:xfrm>
          <a:prstGeom prst="rect">
            <a:avLst/>
          </a:prstGeom>
          <a:noFill/>
          <a:ln w="9525">
            <a:noFill/>
            <a:miter lim="800000"/>
            <a:headEnd/>
            <a:tailEnd/>
          </a:ln>
        </p:spPr>
      </p:pic>
      <p:pic>
        <p:nvPicPr>
          <p:cNvPr id="1031" name="Picture 7"/>
          <p:cNvPicPr>
            <a:picLocks noChangeAspect="1" noChangeArrowheads="1"/>
          </p:cNvPicPr>
          <p:nvPr/>
        </p:nvPicPr>
        <p:blipFill>
          <a:blip r:embed="rId5" cstate="print"/>
          <a:srcRect/>
          <a:stretch>
            <a:fillRect/>
          </a:stretch>
        </p:blipFill>
        <p:spPr bwMode="auto">
          <a:xfrm>
            <a:off x="0" y="0"/>
            <a:ext cx="2638425" cy="1152525"/>
          </a:xfrm>
          <a:prstGeom prst="rect">
            <a:avLst/>
          </a:prstGeom>
          <a:noFill/>
          <a:ln w="9525">
            <a:noFill/>
            <a:miter lim="800000"/>
            <a:headEnd/>
            <a:tailEnd/>
          </a:ln>
        </p:spPr>
      </p:pic>
      <p:pic>
        <p:nvPicPr>
          <p:cNvPr id="1026" name="Picture 2"/>
          <p:cNvPicPr>
            <a:picLocks noChangeAspect="1" noChangeArrowheads="1"/>
          </p:cNvPicPr>
          <p:nvPr/>
        </p:nvPicPr>
        <p:blipFill>
          <a:blip r:embed="rId6" cstate="print"/>
          <a:srcRect/>
          <a:stretch>
            <a:fillRect/>
          </a:stretch>
        </p:blipFill>
        <p:spPr bwMode="auto">
          <a:xfrm>
            <a:off x="0" y="0"/>
            <a:ext cx="9144000" cy="70088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72034" y="1252925"/>
            <a:ext cx="7829713" cy="5395138"/>
          </a:xfrm>
          <a:prstGeom prst="rect">
            <a:avLst/>
          </a:prstGeom>
        </p:spPr>
      </p:pic>
      <p:sp>
        <p:nvSpPr>
          <p:cNvPr id="3" name="Title 2"/>
          <p:cNvSpPr>
            <a:spLocks noGrp="1"/>
          </p:cNvSpPr>
          <p:nvPr>
            <p:ph type="title"/>
          </p:nvPr>
        </p:nvSpPr>
        <p:spPr>
          <a:xfrm>
            <a:off x="0" y="274638"/>
            <a:ext cx="9144000" cy="1143000"/>
          </a:xfrm>
        </p:spPr>
        <p:txBody>
          <a:bodyPr/>
          <a:lstStyle/>
          <a:p>
            <a:r>
              <a:rPr lang="en-US" sz="4000" dirty="0" smtClean="0"/>
              <a:t>Muslim Brotherhood Federal Appointees</a:t>
            </a:r>
            <a:endParaRPr lang="en-US" sz="4000" dirty="0"/>
          </a:p>
        </p:txBody>
      </p:sp>
    </p:spTree>
    <p:extLst>
      <p:ext uri="{BB962C8B-B14F-4D97-AF65-F5344CB8AC3E}">
        <p14:creationId xmlns:p14="http://schemas.microsoft.com/office/powerpoint/2010/main" val="409116426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383</TotalTime>
  <Words>5031</Words>
  <Application>Microsoft Office PowerPoint</Application>
  <PresentationFormat>On-screen Show (4:3)</PresentationFormat>
  <Paragraphs>471</Paragraphs>
  <Slides>43</Slides>
  <Notes>42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Gulim</vt:lpstr>
      <vt:lpstr>Arial</vt:lpstr>
      <vt:lpstr>Calibri</vt:lpstr>
      <vt:lpstr>Wingdings</vt:lpstr>
      <vt:lpstr>1_Office Theme</vt:lpstr>
      <vt:lpstr>PowerPoint Presentation</vt:lpstr>
      <vt:lpstr>What is Islam?  A Comprehensive System of Thought and Life a new Civilization</vt:lpstr>
      <vt:lpstr>Disclaimer</vt:lpstr>
      <vt:lpstr>Research Sources</vt:lpstr>
      <vt:lpstr>9/11 - My Learning Curve </vt:lpstr>
      <vt:lpstr>“It is the nature of Islam to dominate, not to be dominated, to impose its law on all nations and to extend its power to the entire planet.” </vt:lpstr>
      <vt:lpstr>PowerPoint Presentation</vt:lpstr>
      <vt:lpstr>PowerPoint Presentation</vt:lpstr>
      <vt:lpstr>Muslim Brotherhood Federal Appointees</vt:lpstr>
      <vt:lpstr>Proverb</vt:lpstr>
      <vt:lpstr>Key Concepts</vt:lpstr>
      <vt:lpstr>Dualistic Ethics or Dualism</vt:lpstr>
      <vt:lpstr>Dualism applied</vt:lpstr>
      <vt:lpstr>Is Islam an Abrahamic Religion?</vt:lpstr>
      <vt:lpstr>Relative Terms of Reference</vt:lpstr>
      <vt:lpstr>Extremist/Radical/Fundamentalist or Moderate? </vt:lpstr>
      <vt:lpstr>Islam Defined</vt:lpstr>
      <vt:lpstr>What then is Islam?</vt:lpstr>
      <vt:lpstr>Definitions – the system</vt:lpstr>
      <vt:lpstr>Definitions - sources of authority</vt:lpstr>
      <vt:lpstr>Islamic Fundamentals Corpus Juris of Islamic Law</vt:lpstr>
      <vt:lpstr>The Periods of Quranic Revelation</vt:lpstr>
      <vt:lpstr>The Islamic “Bible”</vt:lpstr>
      <vt:lpstr>Amount of Text Devoted to Kafir Kafir = non-muslim </vt:lpstr>
      <vt:lpstr>Definitions - sects</vt:lpstr>
      <vt:lpstr>Definitions – schools of law</vt:lpstr>
      <vt:lpstr>PowerPoint Presentation</vt:lpstr>
      <vt:lpstr>Definitions – the legal structure</vt:lpstr>
      <vt:lpstr>Naskh or Abrogation</vt:lpstr>
      <vt:lpstr>Scholarly Consensus (ijma’)</vt:lpstr>
      <vt:lpstr>Scholarly Consensus - Today</vt:lpstr>
      <vt:lpstr>Suras of the Qur’an in Chronological Order</vt:lpstr>
      <vt:lpstr>Suras of the Qur’an in Chronological Order</vt:lpstr>
      <vt:lpstr>Iraqi &amp; Afghan Constitutions Refer to It!</vt:lpstr>
      <vt:lpstr>Arab Constitutions &amp; Islamic Law</vt:lpstr>
      <vt:lpstr>What Islam is All About?</vt:lpstr>
      <vt:lpstr>What is Taught to Muslim Americans in Junior High</vt:lpstr>
      <vt:lpstr>Elements of Islam  </vt:lpstr>
      <vt:lpstr>Sacred Islamic Law:   The ‘Umdat al-Salik</vt:lpstr>
      <vt:lpstr>Muslim Brotherhood</vt:lpstr>
      <vt:lpstr>The United States</vt:lpstr>
      <vt:lpstr>Global Islamic State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Islam  A Comprehensive System of Thought and Life</dc:title>
  <dc:creator>Wayne</dc:creator>
  <cp:lastModifiedBy>Brenda</cp:lastModifiedBy>
  <cp:revision>38</cp:revision>
  <dcterms:created xsi:type="dcterms:W3CDTF">2012-05-15T06:53:44Z</dcterms:created>
  <dcterms:modified xsi:type="dcterms:W3CDTF">2013-10-25T23:51:29Z</dcterms:modified>
</cp:coreProperties>
</file>